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73" r:id="rId6"/>
    <p:sldId id="274" r:id="rId7"/>
    <p:sldId id="259" r:id="rId8"/>
    <p:sldId id="275" r:id="rId9"/>
    <p:sldId id="270" r:id="rId10"/>
    <p:sldId id="271" r:id="rId11"/>
    <p:sldId id="272" r:id="rId12"/>
  </p:sldIdLst>
  <p:sldSz cx="18288000" cy="10287000"/>
  <p:notesSz cx="6858000" cy="9144000"/>
  <p:embeddedFontLst>
    <p:embeddedFont>
      <p:font typeface="Fredoka" panose="020B0604020202020204" charset="0"/>
      <p:regular r:id="rId13"/>
    </p:embeddedFont>
    <p:embeddedFont>
      <p:font typeface="Quicksand" panose="020B0604020202020204" charset="0"/>
      <p:regular r:id="rId14"/>
    </p:embeddedFont>
    <p:embeddedFont>
      <p:font typeface="Quicksand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05478"/>
            <a:chOff x="0" y="0"/>
            <a:chExt cx="4274726" cy="2121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2142"/>
            </a:xfrm>
            <a:custGeom>
              <a:avLst/>
              <a:gdLst/>
              <a:ahLst/>
              <a:cxnLst/>
              <a:rect l="l" t="t" r="r" b="b"/>
              <a:pathLst>
                <a:path w="4274726" h="212142">
                  <a:moveTo>
                    <a:pt x="0" y="0"/>
                  </a:moveTo>
                  <a:lnTo>
                    <a:pt x="4274726" y="0"/>
                  </a:lnTo>
                  <a:lnTo>
                    <a:pt x="4274726" y="212142"/>
                  </a:lnTo>
                  <a:lnTo>
                    <a:pt x="0" y="21214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50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50699" y="3686175"/>
            <a:ext cx="15211605" cy="285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54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ANALISIS HASIL DRIVE TEST JARINGAN 4G MENGGUNAKAN G-NET TRACK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8450580"/>
            <a:ext cx="16230600" cy="805478"/>
            <a:chOff x="0" y="0"/>
            <a:chExt cx="4274726" cy="2121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212142"/>
            </a:xfrm>
            <a:custGeom>
              <a:avLst/>
              <a:gdLst/>
              <a:ahLst/>
              <a:cxnLst/>
              <a:rect l="l" t="t" r="r" b="b"/>
              <a:pathLst>
                <a:path w="4274726" h="212142">
                  <a:moveTo>
                    <a:pt x="0" y="0"/>
                  </a:moveTo>
                  <a:lnTo>
                    <a:pt x="4274726" y="0"/>
                  </a:lnTo>
                  <a:lnTo>
                    <a:pt x="4274726" y="212142"/>
                  </a:lnTo>
                  <a:lnTo>
                    <a:pt x="0" y="2121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250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2700000">
            <a:off x="10908772" y="3978227"/>
            <a:ext cx="10707063" cy="8458580"/>
          </a:xfrm>
          <a:custGeom>
            <a:avLst/>
            <a:gdLst/>
            <a:ahLst/>
            <a:cxnLst/>
            <a:rect l="l" t="t" r="r" b="b"/>
            <a:pathLst>
              <a:path w="10707063" h="8458580">
                <a:moveTo>
                  <a:pt x="0" y="0"/>
                </a:moveTo>
                <a:lnTo>
                  <a:pt x="10707063" y="0"/>
                </a:lnTo>
                <a:lnTo>
                  <a:pt x="10707063" y="8458580"/>
                </a:lnTo>
                <a:lnTo>
                  <a:pt x="0" y="8458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92864" y="1137116"/>
            <a:ext cx="5524500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LARAS ITRA DINI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70636" y="1137116"/>
            <a:ext cx="5524500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19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2411079005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C7BD57-C066-7476-F370-451330C6A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6973C23-8B74-196A-75BB-35FA2D515031}"/>
              </a:ext>
            </a:extLst>
          </p:cNvPr>
          <p:cNvGrpSpPr/>
          <p:nvPr/>
        </p:nvGrpSpPr>
        <p:grpSpPr>
          <a:xfrm>
            <a:off x="-180151" y="3695700"/>
            <a:ext cx="18468151" cy="6953442"/>
            <a:chOff x="0" y="0"/>
            <a:chExt cx="2822222" cy="21674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A211352-A704-8022-9920-012645A910BA}"/>
                </a:ext>
              </a:extLst>
            </p:cNvPr>
            <p:cNvSpPr/>
            <p:nvPr/>
          </p:nvSpPr>
          <p:spPr>
            <a:xfrm>
              <a:off x="0" y="0"/>
              <a:ext cx="2822222" cy="2167467"/>
            </a:xfrm>
            <a:custGeom>
              <a:avLst/>
              <a:gdLst/>
              <a:ahLst/>
              <a:cxnLst/>
              <a:rect l="l" t="t" r="r" b="b"/>
              <a:pathLst>
                <a:path w="2822222" h="2167467">
                  <a:moveTo>
                    <a:pt x="0" y="0"/>
                  </a:moveTo>
                  <a:lnTo>
                    <a:pt x="2822222" y="0"/>
                  </a:lnTo>
                  <a:lnTo>
                    <a:pt x="282222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FFB4973-222B-BB57-32B3-0FF5F0049115}"/>
                </a:ext>
              </a:extLst>
            </p:cNvPr>
            <p:cNvSpPr txBox="1"/>
            <p:nvPr/>
          </p:nvSpPr>
          <p:spPr>
            <a:xfrm>
              <a:off x="0" y="-38100"/>
              <a:ext cx="282222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C117949C-22A7-3DEC-0B05-44E1DE69BB13}"/>
              </a:ext>
            </a:extLst>
          </p:cNvPr>
          <p:cNvSpPr txBox="1"/>
          <p:nvPr/>
        </p:nvSpPr>
        <p:spPr>
          <a:xfrm>
            <a:off x="10984466" y="373096"/>
            <a:ext cx="733128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8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THROUGHPUT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66B2E5F-99A0-03C3-FC61-FD6ECC10F6CD}"/>
              </a:ext>
            </a:extLst>
          </p:cNvPr>
          <p:cNvSpPr txBox="1"/>
          <p:nvPr/>
        </p:nvSpPr>
        <p:spPr>
          <a:xfrm>
            <a:off x="228600" y="6914771"/>
            <a:ext cx="17678400" cy="3183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hasil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drive test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ditampilkan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kualitas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throughput di area uji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masih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didominasi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oleh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warna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kuning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mengindikasikan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kategori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Fair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rentang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512 - 1000 Kbit/s. Hal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menunjukkan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bahwa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performa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jaringan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lokasi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tersebut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masih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belum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optimal,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menyebabkan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kecepatan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unduh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rendah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buffering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streaming,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serta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pengalaman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pengguna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kurang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memuaskan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Meskipun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terdapat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beberapa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titik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berwarna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hijau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(Good) dan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biru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(Very Good),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namun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jumlahnya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masih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terbatas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sehingga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perlu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dilakukan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optimasi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meningkatkan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kualitas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layanan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Faktor-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faktor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kemungkinan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menyebabkan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throughput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rendah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area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antara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lain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interferensi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sinyal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bangunan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hambatan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lain,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kapasitas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jaringan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mendekati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batas (congestion),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serta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optimasi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frekuensi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belum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maksimal</a:t>
            </a:r>
            <a:endParaRPr lang="en-ID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BD24D-7003-FD35-B70B-822589A4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556"/>
            <a:ext cx="14460166" cy="5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25624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542EE5-7F6C-D110-163F-10C3B2222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4655F92-4137-3D94-99BF-B5D5A32B9D71}"/>
              </a:ext>
            </a:extLst>
          </p:cNvPr>
          <p:cNvGrpSpPr/>
          <p:nvPr/>
        </p:nvGrpSpPr>
        <p:grpSpPr>
          <a:xfrm>
            <a:off x="6739684" y="3089968"/>
            <a:ext cx="11091115" cy="4491931"/>
            <a:chOff x="0" y="0"/>
            <a:chExt cx="2592566" cy="21674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217651C-B6CF-5243-0E8B-BE20288A55EA}"/>
                </a:ext>
              </a:extLst>
            </p:cNvPr>
            <p:cNvSpPr/>
            <p:nvPr/>
          </p:nvSpPr>
          <p:spPr>
            <a:xfrm>
              <a:off x="0" y="0"/>
              <a:ext cx="2592566" cy="2167467"/>
            </a:xfrm>
            <a:custGeom>
              <a:avLst/>
              <a:gdLst/>
              <a:ahLst/>
              <a:cxnLst/>
              <a:rect l="l" t="t" r="r" b="b"/>
              <a:pathLst>
                <a:path w="2592566" h="2167467">
                  <a:moveTo>
                    <a:pt x="0" y="0"/>
                  </a:moveTo>
                  <a:lnTo>
                    <a:pt x="2592566" y="0"/>
                  </a:lnTo>
                  <a:lnTo>
                    <a:pt x="259256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C6AB06A-5B54-C15D-3A79-61EBF89BEE98}"/>
                </a:ext>
              </a:extLst>
            </p:cNvPr>
            <p:cNvSpPr txBox="1"/>
            <p:nvPr/>
          </p:nvSpPr>
          <p:spPr>
            <a:xfrm>
              <a:off x="0" y="-38100"/>
              <a:ext cx="259256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A769D52B-1C1D-E445-A7F5-41F818987DAB}"/>
              </a:ext>
            </a:extLst>
          </p:cNvPr>
          <p:cNvSpPr txBox="1"/>
          <p:nvPr/>
        </p:nvSpPr>
        <p:spPr>
          <a:xfrm>
            <a:off x="996665" y="4542338"/>
            <a:ext cx="5629828" cy="1057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KESIMPULAN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168A3-FE88-D443-2BA5-893D60A592C0}"/>
              </a:ext>
            </a:extLst>
          </p:cNvPr>
          <p:cNvSpPr txBox="1"/>
          <p:nvPr/>
        </p:nvSpPr>
        <p:spPr>
          <a:xfrm>
            <a:off x="7696200" y="3390900"/>
            <a:ext cx="9144000" cy="3911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drive test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disimpulkan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coverage dan quality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jaringan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area uji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masih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optimal.</a:t>
            </a:r>
            <a:endParaRPr lang="en-ID" sz="2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endParaRPr lang="en-ID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optimasi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penyesuaian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antena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(tilt, azimuth, dan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daya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pancar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optimasi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alokasi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frekuensi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pengurangan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interferensi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BTS,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penambahan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small cell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repeater di area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kualitas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sinyal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buruk</a:t>
            </a:r>
            <a:endParaRPr lang="en-ID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024425"/>
      </p:ext>
    </p:extLst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4936" y="495301"/>
            <a:ext cx="1547812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DRIVE TEST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71548" y="1958148"/>
            <a:ext cx="16344900" cy="1302820"/>
            <a:chOff x="0" y="0"/>
            <a:chExt cx="4274726" cy="4390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439012"/>
            </a:xfrm>
            <a:custGeom>
              <a:avLst/>
              <a:gdLst/>
              <a:ahLst/>
              <a:cxnLst/>
              <a:rect l="l" t="t" r="r" b="b"/>
              <a:pathLst>
                <a:path w="4274726" h="439012">
                  <a:moveTo>
                    <a:pt x="0" y="0"/>
                  </a:moveTo>
                  <a:lnTo>
                    <a:pt x="4274726" y="0"/>
                  </a:lnTo>
                  <a:lnTo>
                    <a:pt x="4274726" y="439012"/>
                  </a:lnTo>
                  <a:lnTo>
                    <a:pt x="0" y="4390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477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04936" y="2124737"/>
            <a:ext cx="15478126" cy="1041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 test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pengukuran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analisis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kualitas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jaringan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seluler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perjalanan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tertentu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pengukuran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khusus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kendaraan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Quicksand"/>
              <a:cs typeface="Times New Roman" panose="02020603050405020304" pitchFamily="18" charset="0"/>
              <a:sym typeface="Quicksan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914400" y="3669700"/>
            <a:ext cx="16344900" cy="1666876"/>
            <a:chOff x="0" y="0"/>
            <a:chExt cx="4274726" cy="4390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74726" cy="439012"/>
            </a:xfrm>
            <a:custGeom>
              <a:avLst/>
              <a:gdLst/>
              <a:ahLst/>
              <a:cxnLst/>
              <a:rect l="l" t="t" r="r" b="b"/>
              <a:pathLst>
                <a:path w="4274726" h="439012">
                  <a:moveTo>
                    <a:pt x="0" y="0"/>
                  </a:moveTo>
                  <a:lnTo>
                    <a:pt x="4274726" y="0"/>
                  </a:lnTo>
                  <a:lnTo>
                    <a:pt x="4274726" y="439012"/>
                  </a:lnTo>
                  <a:lnTo>
                    <a:pt x="0" y="4390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274726" cy="477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63672" y="3981617"/>
            <a:ext cx="15478125" cy="1043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drive test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mengevaluasi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jaringan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seluler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teknisnya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menganalisis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cakupan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(coverage) dan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kualitas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(quality)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jaringan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seluler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ID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area.</a:t>
            </a:r>
            <a:endParaRPr lang="en-US" sz="2400" dirty="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952499" y="5481237"/>
            <a:ext cx="16344901" cy="3252453"/>
            <a:chOff x="0" y="0"/>
            <a:chExt cx="4274726" cy="4390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74726" cy="439012"/>
            </a:xfrm>
            <a:custGeom>
              <a:avLst/>
              <a:gdLst/>
              <a:ahLst/>
              <a:cxnLst/>
              <a:rect l="l" t="t" r="r" b="b"/>
              <a:pathLst>
                <a:path w="4274726" h="439012">
                  <a:moveTo>
                    <a:pt x="0" y="0"/>
                  </a:moveTo>
                  <a:lnTo>
                    <a:pt x="4274726" y="0"/>
                  </a:lnTo>
                  <a:lnTo>
                    <a:pt x="4274726" y="439012"/>
                  </a:lnTo>
                  <a:lnTo>
                    <a:pt x="0" y="4390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74726" cy="477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71608" y="5648493"/>
            <a:ext cx="15663864" cy="3568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228600" algn="just">
              <a:lnSpc>
                <a:spcPct val="150000"/>
              </a:lnSpc>
              <a:spcAft>
                <a:spcPts val="800"/>
              </a:spcAft>
            </a:pPr>
            <a:r>
              <a:rPr lang="en-ID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arameter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utama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drive test </a:t>
            </a:r>
            <a:endParaRPr lang="en-ID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lphaUcPeriod"/>
            </a:pP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Parameter Coverage</a:t>
            </a:r>
            <a:endParaRPr lang="en-ID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</a:pP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Coverage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menunjukkan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sejauh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mana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sinyal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4G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tersedia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area yang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meliputi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RSRP, RSRQ, dan SINR.</a:t>
            </a:r>
            <a:endParaRPr lang="en-ID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B. Parameter Quality</a:t>
            </a:r>
            <a:endParaRPr lang="en-ID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  <a:spcAft>
                <a:spcPts val="800"/>
              </a:spcAft>
            </a:pP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Quality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berkaitan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pengalaman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layanan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4G,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parameternya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throughput.</a:t>
            </a:r>
            <a:endParaRPr lang="en-ID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16403" y="2247900"/>
            <a:ext cx="9753600" cy="631032"/>
            <a:chOff x="0" y="-38100"/>
            <a:chExt cx="2592566" cy="2243668"/>
          </a:xfrm>
        </p:grpSpPr>
        <p:sp>
          <p:nvSpPr>
            <p:cNvPr id="3" name="Freeform 3"/>
            <p:cNvSpPr/>
            <p:nvPr/>
          </p:nvSpPr>
          <p:spPr>
            <a:xfrm>
              <a:off x="0" y="1"/>
              <a:ext cx="2592566" cy="2205567"/>
            </a:xfrm>
            <a:custGeom>
              <a:avLst/>
              <a:gdLst/>
              <a:ahLst/>
              <a:cxnLst/>
              <a:rect l="l" t="t" r="r" b="b"/>
              <a:pathLst>
                <a:path w="2592566" h="2167467">
                  <a:moveTo>
                    <a:pt x="0" y="0"/>
                  </a:moveTo>
                  <a:lnTo>
                    <a:pt x="2592566" y="0"/>
                  </a:lnTo>
                  <a:lnTo>
                    <a:pt x="259256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sz="2400" dirty="0"/>
                <a:t>Rute drive test yang </a:t>
              </a:r>
              <a:r>
                <a:rPr lang="en-US" sz="2400" dirty="0" err="1"/>
                <a:t>dipilih</a:t>
              </a:r>
              <a:r>
                <a:rPr lang="en-US" sz="2400" dirty="0"/>
                <a:t> </a:t>
              </a:r>
              <a:r>
                <a:rPr lang="en-US" sz="2400" dirty="0" err="1"/>
                <a:t>yaitu</a:t>
              </a:r>
              <a:r>
                <a:rPr lang="en-US" sz="2400" dirty="0"/>
                <a:t> </a:t>
              </a:r>
              <a:r>
                <a:rPr lang="en-US" sz="2400" dirty="0" err="1"/>
                <a:t>sekitar</a:t>
              </a:r>
              <a:r>
                <a:rPr lang="en-US" sz="2400" dirty="0"/>
                <a:t> Pasar </a:t>
              </a:r>
              <a:r>
                <a:rPr lang="en-US" sz="2400" dirty="0" err="1"/>
                <a:t>Usang</a:t>
              </a:r>
              <a:r>
                <a:rPr lang="en-US" sz="2400" dirty="0"/>
                <a:t>, </a:t>
              </a:r>
              <a:r>
                <a:rPr lang="en-US" sz="2400" dirty="0" err="1"/>
                <a:t>Kecamatan</a:t>
              </a:r>
              <a:r>
                <a:rPr lang="en-US" sz="2400" dirty="0"/>
                <a:t> </a:t>
              </a:r>
              <a:r>
                <a:rPr lang="en-US" sz="2400" dirty="0" err="1"/>
                <a:t>Batang</a:t>
              </a:r>
              <a:r>
                <a:rPr lang="en-US" sz="2400" dirty="0"/>
                <a:t> Anai</a:t>
              </a:r>
              <a:endParaRPr lang="en-ID" sz="240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9256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95400" y="3977005"/>
            <a:ext cx="5629828" cy="2211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RUTE </a:t>
            </a:r>
          </a:p>
          <a:p>
            <a:pPr algn="r">
              <a:lnSpc>
                <a:spcPts val="8959"/>
              </a:lnSpc>
            </a:pPr>
            <a:r>
              <a:rPr lang="en-US" sz="6399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DRIVE TEST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8669E0-82E4-2ACF-591F-C4FF7E345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86" t="7507" b="6228"/>
          <a:stretch/>
        </p:blipFill>
        <p:spPr bwMode="auto">
          <a:xfrm>
            <a:off x="7391400" y="3009900"/>
            <a:ext cx="10403606" cy="60569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1369" y="378554"/>
            <a:ext cx="10782300" cy="952500"/>
            <a:chOff x="0" y="0"/>
            <a:chExt cx="2839783" cy="250864"/>
          </a:xfrm>
          <a:solidFill>
            <a:schemeClr val="tx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Freeform 3"/>
            <p:cNvSpPr/>
            <p:nvPr/>
          </p:nvSpPr>
          <p:spPr>
            <a:xfrm>
              <a:off x="0" y="0"/>
              <a:ext cx="2839783" cy="250864"/>
            </a:xfrm>
            <a:custGeom>
              <a:avLst/>
              <a:gdLst/>
              <a:ahLst/>
              <a:cxnLst/>
              <a:rect l="l" t="t" r="r" b="b"/>
              <a:pathLst>
                <a:path w="2839783" h="250864">
                  <a:moveTo>
                    <a:pt x="0" y="0"/>
                  </a:moveTo>
                  <a:lnTo>
                    <a:pt x="2839783" y="0"/>
                  </a:lnTo>
                  <a:lnTo>
                    <a:pt x="2839783" y="250864"/>
                  </a:lnTo>
                  <a:lnTo>
                    <a:pt x="0" y="250864"/>
                  </a:lnTo>
                  <a:close/>
                </a:path>
              </a:pathLst>
            </a:custGeom>
            <a:grpFill/>
            <a:ln w="47625" cap="sq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39783" cy="288964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" y="616386"/>
            <a:ext cx="1122421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Tampilan</a:t>
            </a:r>
            <a:r>
              <a:rPr lang="en-US" sz="45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Software G-Net Track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277116" y="1854230"/>
            <a:ext cx="5238750" cy="952500"/>
            <a:chOff x="0" y="0"/>
            <a:chExt cx="1379753" cy="2508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9753" cy="250864"/>
            </a:xfrm>
            <a:custGeom>
              <a:avLst/>
              <a:gdLst/>
              <a:ahLst/>
              <a:cxnLst/>
              <a:rect l="l" t="t" r="r" b="b"/>
              <a:pathLst>
                <a:path w="1379753" h="250864">
                  <a:moveTo>
                    <a:pt x="0" y="0"/>
                  </a:moveTo>
                  <a:lnTo>
                    <a:pt x="1379753" y="0"/>
                  </a:lnTo>
                  <a:lnTo>
                    <a:pt x="1379753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4C5270"/>
            </a:solidFill>
            <a:ln w="47625" cap="sq">
              <a:solidFill>
                <a:srgbClr val="4C527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79753" cy="28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36660" y="936339"/>
            <a:ext cx="6365152" cy="9350661"/>
            <a:chOff x="0" y="-38100"/>
            <a:chExt cx="1528096" cy="2145555"/>
          </a:xfrm>
        </p:grpSpPr>
        <p:sp>
          <p:nvSpPr>
            <p:cNvPr id="10" name="Freeform 10"/>
            <p:cNvSpPr/>
            <p:nvPr/>
          </p:nvSpPr>
          <p:spPr>
            <a:xfrm>
              <a:off x="148343" y="377606"/>
              <a:ext cx="1379753" cy="1729849"/>
            </a:xfrm>
            <a:custGeom>
              <a:avLst/>
              <a:gdLst/>
              <a:ahLst/>
              <a:cxnLst/>
              <a:rect l="l" t="t" r="r" b="b"/>
              <a:pathLst>
                <a:path w="1379753" h="1729849">
                  <a:moveTo>
                    <a:pt x="0" y="0"/>
                  </a:moveTo>
                  <a:lnTo>
                    <a:pt x="1379753" y="0"/>
                  </a:lnTo>
                  <a:lnTo>
                    <a:pt x="1379753" y="1729849"/>
                  </a:lnTo>
                  <a:lnTo>
                    <a:pt x="0" y="17298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C527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79753" cy="1767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22698" y="2009057"/>
            <a:ext cx="459018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Tampilan</a:t>
            </a:r>
            <a:r>
              <a:rPr lang="en-US" sz="3600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Tab Cell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083346" y="1733153"/>
            <a:ext cx="5238750" cy="952500"/>
            <a:chOff x="0" y="0"/>
            <a:chExt cx="1379753" cy="2508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79753" cy="250864"/>
            </a:xfrm>
            <a:custGeom>
              <a:avLst/>
              <a:gdLst/>
              <a:ahLst/>
              <a:cxnLst/>
              <a:rect l="l" t="t" r="r" b="b"/>
              <a:pathLst>
                <a:path w="1379753" h="250864">
                  <a:moveTo>
                    <a:pt x="0" y="0"/>
                  </a:moveTo>
                  <a:lnTo>
                    <a:pt x="1379753" y="0"/>
                  </a:lnTo>
                  <a:lnTo>
                    <a:pt x="1379753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4C5270"/>
            </a:solidFill>
            <a:ln w="47625" cap="sq">
              <a:solidFill>
                <a:srgbClr val="4C527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79753" cy="28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72250" y="2690280"/>
            <a:ext cx="5366268" cy="7596719"/>
            <a:chOff x="0" y="0"/>
            <a:chExt cx="1379753" cy="172984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79753" cy="1729849"/>
            </a:xfrm>
            <a:custGeom>
              <a:avLst/>
              <a:gdLst/>
              <a:ahLst/>
              <a:cxnLst/>
              <a:rect l="l" t="t" r="r" b="b"/>
              <a:pathLst>
                <a:path w="1379753" h="1729849">
                  <a:moveTo>
                    <a:pt x="0" y="0"/>
                  </a:moveTo>
                  <a:lnTo>
                    <a:pt x="1379753" y="0"/>
                  </a:lnTo>
                  <a:lnTo>
                    <a:pt x="1379753" y="1729849"/>
                  </a:lnTo>
                  <a:lnTo>
                    <a:pt x="0" y="17298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C527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379753" cy="1767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178102" y="1978321"/>
            <a:ext cx="459018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Tampilan</a:t>
            </a:r>
            <a:r>
              <a:rPr lang="en-US" sz="3600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Tab NEI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443809" y="3454400"/>
            <a:ext cx="4815491" cy="952500"/>
            <a:chOff x="0" y="0"/>
            <a:chExt cx="6420654" cy="127000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6420654" cy="1270000"/>
              <a:chOff x="0" y="0"/>
              <a:chExt cx="1268277" cy="25086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26827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268277" h="250864">
                    <a:moveTo>
                      <a:pt x="0" y="0"/>
                    </a:moveTo>
                    <a:lnTo>
                      <a:pt x="1268277" y="0"/>
                    </a:lnTo>
                    <a:lnTo>
                      <a:pt x="1268277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268277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17997" y="271145"/>
              <a:ext cx="5984661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Uses a backbone cable.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443809" y="5880100"/>
            <a:ext cx="4815491" cy="952500"/>
            <a:chOff x="0" y="0"/>
            <a:chExt cx="6420654" cy="127000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6420654" cy="1270000"/>
              <a:chOff x="0" y="0"/>
              <a:chExt cx="1268277" cy="25086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26827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268277" h="250864">
                    <a:moveTo>
                      <a:pt x="0" y="0"/>
                    </a:moveTo>
                    <a:lnTo>
                      <a:pt x="1268277" y="0"/>
                    </a:lnTo>
                    <a:lnTo>
                      <a:pt x="1268277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1268277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217997" y="271145"/>
              <a:ext cx="5984661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Cheap and easy to set up.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443809" y="7092950"/>
            <a:ext cx="4815491" cy="952500"/>
            <a:chOff x="0" y="0"/>
            <a:chExt cx="6420654" cy="1270000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6420654" cy="1270000"/>
              <a:chOff x="0" y="0"/>
              <a:chExt cx="1268277" cy="25086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26827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268277" h="250864">
                    <a:moveTo>
                      <a:pt x="0" y="0"/>
                    </a:moveTo>
                    <a:lnTo>
                      <a:pt x="1268277" y="0"/>
                    </a:lnTo>
                    <a:lnTo>
                      <a:pt x="1268277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1268277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217997" y="271145"/>
              <a:ext cx="5984661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Not reliable at large scale.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443809" y="1028700"/>
            <a:ext cx="4815491" cy="952500"/>
            <a:chOff x="0" y="0"/>
            <a:chExt cx="6420654" cy="1270000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6420654" cy="1270000"/>
              <a:chOff x="0" y="0"/>
              <a:chExt cx="1268277" cy="25086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26827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268277" h="250864">
                    <a:moveTo>
                      <a:pt x="0" y="0"/>
                    </a:moveTo>
                    <a:lnTo>
                      <a:pt x="1268277" y="0"/>
                    </a:lnTo>
                    <a:lnTo>
                      <a:pt x="1268277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268277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217997" y="271145"/>
              <a:ext cx="5984661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Uses a </a:t>
              </a:r>
              <a:r>
                <a:rPr lang="en-US" sz="2799" dirty="0" err="1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centralised</a:t>
              </a:r>
              <a:r>
                <a:rPr lang="en-US" sz="2799" dirty="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 switch.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2443809" y="2241550"/>
            <a:ext cx="4815491" cy="952500"/>
            <a:chOff x="0" y="0"/>
            <a:chExt cx="6420654" cy="1270000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6420654" cy="1270000"/>
              <a:chOff x="0" y="0"/>
              <a:chExt cx="1268277" cy="250864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26827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268277" h="250864">
                    <a:moveTo>
                      <a:pt x="0" y="0"/>
                    </a:moveTo>
                    <a:lnTo>
                      <a:pt x="1268277" y="0"/>
                    </a:lnTo>
                    <a:lnTo>
                      <a:pt x="1268277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38100"/>
                <a:ext cx="1268277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217997" y="271145"/>
              <a:ext cx="5984661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Uses expensive equipment.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2443809" y="4667250"/>
            <a:ext cx="4815491" cy="952500"/>
            <a:chOff x="0" y="0"/>
            <a:chExt cx="6420654" cy="1270000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6420654" cy="1270000"/>
              <a:chOff x="0" y="0"/>
              <a:chExt cx="1268277" cy="250864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26827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268277" h="250864">
                    <a:moveTo>
                      <a:pt x="0" y="0"/>
                    </a:moveTo>
                    <a:lnTo>
                      <a:pt x="1268277" y="0"/>
                    </a:lnTo>
                    <a:lnTo>
                      <a:pt x="1268277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38100"/>
                <a:ext cx="1268277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9" name="TextBox 49"/>
            <p:cNvSpPr txBox="1"/>
            <p:nvPr/>
          </p:nvSpPr>
          <p:spPr>
            <a:xfrm>
              <a:off x="217997" y="271145"/>
              <a:ext cx="5984661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More reliable and efficient. 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2443809" y="8305800"/>
            <a:ext cx="4815491" cy="952500"/>
            <a:chOff x="0" y="0"/>
            <a:chExt cx="6420654" cy="1270000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6420654" cy="1270000"/>
              <a:chOff x="0" y="0"/>
              <a:chExt cx="1268277" cy="250864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26827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268277" h="250864">
                    <a:moveTo>
                      <a:pt x="0" y="0"/>
                    </a:moveTo>
                    <a:lnTo>
                      <a:pt x="1268277" y="0"/>
                    </a:lnTo>
                    <a:lnTo>
                      <a:pt x="1268277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38100"/>
                <a:ext cx="1268277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217997" y="271145"/>
              <a:ext cx="5984661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Used for home networks.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A8C25DE-3ED4-2C6E-E9FC-A19D3BB6A5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" b="4441"/>
          <a:stretch/>
        </p:blipFill>
        <p:spPr bwMode="auto">
          <a:xfrm>
            <a:off x="778090" y="2847942"/>
            <a:ext cx="3694343" cy="74390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E7E0F6C-1FAD-66A5-1EFE-D16D622C2A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7" b="5371"/>
          <a:stretch/>
        </p:blipFill>
        <p:spPr bwMode="auto">
          <a:xfrm>
            <a:off x="7344722" y="2798352"/>
            <a:ext cx="3821323" cy="73805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630D1-FD56-43F5-A18D-90D9DB8B3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AFFBD95-A43B-5460-931A-17DCDD2EB1DD}"/>
              </a:ext>
            </a:extLst>
          </p:cNvPr>
          <p:cNvGrpSpPr/>
          <p:nvPr/>
        </p:nvGrpSpPr>
        <p:grpSpPr>
          <a:xfrm>
            <a:off x="461369" y="378554"/>
            <a:ext cx="10782300" cy="952500"/>
            <a:chOff x="0" y="0"/>
            <a:chExt cx="2839783" cy="250864"/>
          </a:xfrm>
          <a:solidFill>
            <a:schemeClr val="tx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F50A004-B9BD-54D1-EC60-1532B5CB6AD4}"/>
                </a:ext>
              </a:extLst>
            </p:cNvPr>
            <p:cNvSpPr/>
            <p:nvPr/>
          </p:nvSpPr>
          <p:spPr>
            <a:xfrm>
              <a:off x="0" y="0"/>
              <a:ext cx="2839783" cy="250864"/>
            </a:xfrm>
            <a:custGeom>
              <a:avLst/>
              <a:gdLst/>
              <a:ahLst/>
              <a:cxnLst/>
              <a:rect l="l" t="t" r="r" b="b"/>
              <a:pathLst>
                <a:path w="2839783" h="250864">
                  <a:moveTo>
                    <a:pt x="0" y="0"/>
                  </a:moveTo>
                  <a:lnTo>
                    <a:pt x="2839783" y="0"/>
                  </a:lnTo>
                  <a:lnTo>
                    <a:pt x="2839783" y="250864"/>
                  </a:lnTo>
                  <a:lnTo>
                    <a:pt x="0" y="250864"/>
                  </a:lnTo>
                  <a:close/>
                </a:path>
              </a:pathLst>
            </a:custGeom>
            <a:grpFill/>
            <a:ln w="47625" cap="sq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8305054-2015-95D0-7122-D6E7B3B4B4CF}"/>
                </a:ext>
              </a:extLst>
            </p:cNvPr>
            <p:cNvSpPr txBox="1"/>
            <p:nvPr/>
          </p:nvSpPr>
          <p:spPr>
            <a:xfrm>
              <a:off x="0" y="-38100"/>
              <a:ext cx="2839783" cy="288964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031C7058-5A08-B377-620B-1D1FF1ACB22C}"/>
              </a:ext>
            </a:extLst>
          </p:cNvPr>
          <p:cNvSpPr txBox="1"/>
          <p:nvPr/>
        </p:nvSpPr>
        <p:spPr>
          <a:xfrm>
            <a:off x="1" y="616386"/>
            <a:ext cx="1122421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Tampilan</a:t>
            </a:r>
            <a:r>
              <a:rPr lang="en-US" sz="45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Software G-Net Track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BB4B015-CE95-B62B-2EDE-FB928A260DFC}"/>
              </a:ext>
            </a:extLst>
          </p:cNvPr>
          <p:cNvGrpSpPr/>
          <p:nvPr/>
        </p:nvGrpSpPr>
        <p:grpSpPr>
          <a:xfrm>
            <a:off x="-277116" y="1854230"/>
            <a:ext cx="5238750" cy="952500"/>
            <a:chOff x="0" y="0"/>
            <a:chExt cx="1379753" cy="25086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1378829-780C-5C9A-8FC3-3C9C669E7A3D}"/>
                </a:ext>
              </a:extLst>
            </p:cNvPr>
            <p:cNvSpPr/>
            <p:nvPr/>
          </p:nvSpPr>
          <p:spPr>
            <a:xfrm>
              <a:off x="0" y="0"/>
              <a:ext cx="1379753" cy="250864"/>
            </a:xfrm>
            <a:custGeom>
              <a:avLst/>
              <a:gdLst/>
              <a:ahLst/>
              <a:cxnLst/>
              <a:rect l="l" t="t" r="r" b="b"/>
              <a:pathLst>
                <a:path w="1379753" h="250864">
                  <a:moveTo>
                    <a:pt x="0" y="0"/>
                  </a:moveTo>
                  <a:lnTo>
                    <a:pt x="1379753" y="0"/>
                  </a:lnTo>
                  <a:lnTo>
                    <a:pt x="1379753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4C5270"/>
            </a:solidFill>
            <a:ln w="47625" cap="sq">
              <a:solidFill>
                <a:srgbClr val="4C5270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389F1CC-6E7B-BDDD-F16B-4F088914014A}"/>
                </a:ext>
              </a:extLst>
            </p:cNvPr>
            <p:cNvSpPr txBox="1"/>
            <p:nvPr/>
          </p:nvSpPr>
          <p:spPr>
            <a:xfrm>
              <a:off x="0" y="-38100"/>
              <a:ext cx="1379753" cy="28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78D05801-95F9-183B-61AD-4ED5C87B191F}"/>
              </a:ext>
            </a:extLst>
          </p:cNvPr>
          <p:cNvGrpSpPr/>
          <p:nvPr/>
        </p:nvGrpSpPr>
        <p:grpSpPr>
          <a:xfrm>
            <a:off x="-836660" y="936339"/>
            <a:ext cx="6365152" cy="9350661"/>
            <a:chOff x="0" y="-38100"/>
            <a:chExt cx="1528096" cy="214555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5AE4727-2223-2F49-4F60-7298C1611739}"/>
                </a:ext>
              </a:extLst>
            </p:cNvPr>
            <p:cNvSpPr/>
            <p:nvPr/>
          </p:nvSpPr>
          <p:spPr>
            <a:xfrm>
              <a:off x="148343" y="377606"/>
              <a:ext cx="1379753" cy="1729849"/>
            </a:xfrm>
            <a:custGeom>
              <a:avLst/>
              <a:gdLst/>
              <a:ahLst/>
              <a:cxnLst/>
              <a:rect l="l" t="t" r="r" b="b"/>
              <a:pathLst>
                <a:path w="1379753" h="1729849">
                  <a:moveTo>
                    <a:pt x="0" y="0"/>
                  </a:moveTo>
                  <a:lnTo>
                    <a:pt x="1379753" y="0"/>
                  </a:lnTo>
                  <a:lnTo>
                    <a:pt x="1379753" y="1729849"/>
                  </a:lnTo>
                  <a:lnTo>
                    <a:pt x="0" y="17298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C5270"/>
              </a:solidFill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DE0FB20-7246-39CB-41FC-34524BAC4894}"/>
                </a:ext>
              </a:extLst>
            </p:cNvPr>
            <p:cNvSpPr txBox="1"/>
            <p:nvPr/>
          </p:nvSpPr>
          <p:spPr>
            <a:xfrm>
              <a:off x="0" y="-38100"/>
              <a:ext cx="1379753" cy="1767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099CABBC-B87A-BA51-BA82-BAFF7E09D37B}"/>
              </a:ext>
            </a:extLst>
          </p:cNvPr>
          <p:cNvSpPr txBox="1"/>
          <p:nvPr/>
        </p:nvSpPr>
        <p:spPr>
          <a:xfrm>
            <a:off x="-22698" y="2009057"/>
            <a:ext cx="459018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Tampilan</a:t>
            </a:r>
            <a:r>
              <a:rPr lang="en-US" sz="3600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Tab MAP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3211D30-EC9A-3FF7-D4FA-E58CF3285A06}"/>
              </a:ext>
            </a:extLst>
          </p:cNvPr>
          <p:cNvGrpSpPr/>
          <p:nvPr/>
        </p:nvGrpSpPr>
        <p:grpSpPr>
          <a:xfrm>
            <a:off x="6083346" y="1733153"/>
            <a:ext cx="5238750" cy="952500"/>
            <a:chOff x="0" y="0"/>
            <a:chExt cx="1379753" cy="250864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4EA3A50-8BD1-A58A-D7CD-113168FAA547}"/>
                </a:ext>
              </a:extLst>
            </p:cNvPr>
            <p:cNvSpPr/>
            <p:nvPr/>
          </p:nvSpPr>
          <p:spPr>
            <a:xfrm>
              <a:off x="0" y="0"/>
              <a:ext cx="1379753" cy="250864"/>
            </a:xfrm>
            <a:custGeom>
              <a:avLst/>
              <a:gdLst/>
              <a:ahLst/>
              <a:cxnLst/>
              <a:rect l="l" t="t" r="r" b="b"/>
              <a:pathLst>
                <a:path w="1379753" h="250864">
                  <a:moveTo>
                    <a:pt x="0" y="0"/>
                  </a:moveTo>
                  <a:lnTo>
                    <a:pt x="1379753" y="0"/>
                  </a:lnTo>
                  <a:lnTo>
                    <a:pt x="1379753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4C5270"/>
            </a:solidFill>
            <a:ln w="47625" cap="sq">
              <a:solidFill>
                <a:srgbClr val="4C5270"/>
              </a:solidFill>
              <a:prstDash val="solid"/>
              <a:miter/>
            </a:ln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3D3C780C-AB40-857B-2DD8-FB073678A3FC}"/>
                </a:ext>
              </a:extLst>
            </p:cNvPr>
            <p:cNvSpPr txBox="1"/>
            <p:nvPr/>
          </p:nvSpPr>
          <p:spPr>
            <a:xfrm>
              <a:off x="0" y="-38100"/>
              <a:ext cx="1379753" cy="28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7F4117B6-16E8-40D2-8BDC-6252E0654907}"/>
              </a:ext>
            </a:extLst>
          </p:cNvPr>
          <p:cNvGrpSpPr/>
          <p:nvPr/>
        </p:nvGrpSpPr>
        <p:grpSpPr>
          <a:xfrm>
            <a:off x="6572250" y="2690280"/>
            <a:ext cx="5366268" cy="7596719"/>
            <a:chOff x="0" y="0"/>
            <a:chExt cx="1379753" cy="1729849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EA22410E-3361-C214-CAC8-B786CDFDFE97}"/>
                </a:ext>
              </a:extLst>
            </p:cNvPr>
            <p:cNvSpPr/>
            <p:nvPr/>
          </p:nvSpPr>
          <p:spPr>
            <a:xfrm>
              <a:off x="0" y="0"/>
              <a:ext cx="1379753" cy="1729849"/>
            </a:xfrm>
            <a:custGeom>
              <a:avLst/>
              <a:gdLst/>
              <a:ahLst/>
              <a:cxnLst/>
              <a:rect l="l" t="t" r="r" b="b"/>
              <a:pathLst>
                <a:path w="1379753" h="1729849">
                  <a:moveTo>
                    <a:pt x="0" y="0"/>
                  </a:moveTo>
                  <a:lnTo>
                    <a:pt x="1379753" y="0"/>
                  </a:lnTo>
                  <a:lnTo>
                    <a:pt x="1379753" y="1729849"/>
                  </a:lnTo>
                  <a:lnTo>
                    <a:pt x="0" y="17298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C5270"/>
              </a:solidFill>
              <a:prstDash val="solid"/>
              <a:miter/>
            </a:ln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EED323F9-956F-FC31-AB33-AD39F0062DD9}"/>
                </a:ext>
              </a:extLst>
            </p:cNvPr>
            <p:cNvSpPr txBox="1"/>
            <p:nvPr/>
          </p:nvSpPr>
          <p:spPr>
            <a:xfrm>
              <a:off x="0" y="-38100"/>
              <a:ext cx="1379753" cy="1767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EC92E63F-13E3-AC05-3DCF-073576AEB975}"/>
              </a:ext>
            </a:extLst>
          </p:cNvPr>
          <p:cNvSpPr txBox="1"/>
          <p:nvPr/>
        </p:nvSpPr>
        <p:spPr>
          <a:xfrm>
            <a:off x="6178102" y="1978321"/>
            <a:ext cx="459018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Tampilan</a:t>
            </a:r>
            <a:r>
              <a:rPr lang="en-US" sz="3600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Tab Info</a:t>
            </a: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C00AF3A-9327-2A54-31D0-CC128E5A5406}"/>
              </a:ext>
            </a:extLst>
          </p:cNvPr>
          <p:cNvGrpSpPr/>
          <p:nvPr/>
        </p:nvGrpSpPr>
        <p:grpSpPr>
          <a:xfrm>
            <a:off x="12443809" y="3454400"/>
            <a:ext cx="4815491" cy="952500"/>
            <a:chOff x="0" y="0"/>
            <a:chExt cx="6420654" cy="1270000"/>
          </a:xfrm>
        </p:grpSpPr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7C121B0E-752D-73AF-66D5-C0F4F80ACCF4}"/>
                </a:ext>
              </a:extLst>
            </p:cNvPr>
            <p:cNvGrpSpPr/>
            <p:nvPr/>
          </p:nvGrpSpPr>
          <p:grpSpPr>
            <a:xfrm>
              <a:off x="0" y="0"/>
              <a:ext cx="6420654" cy="1270000"/>
              <a:chOff x="0" y="0"/>
              <a:chExt cx="1268277" cy="250864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F1A89AF4-48C0-5DF3-5D0C-93C1359353AE}"/>
                  </a:ext>
                </a:extLst>
              </p:cNvPr>
              <p:cNvSpPr/>
              <p:nvPr/>
            </p:nvSpPr>
            <p:spPr>
              <a:xfrm>
                <a:off x="0" y="0"/>
                <a:ext cx="126827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268277" h="250864">
                    <a:moveTo>
                      <a:pt x="0" y="0"/>
                    </a:moveTo>
                    <a:lnTo>
                      <a:pt x="1268277" y="0"/>
                    </a:lnTo>
                    <a:lnTo>
                      <a:pt x="1268277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866C0366-E455-B0F1-2CB9-3A30DC5F927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268277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CE8B1840-DADC-64BC-7306-5A5F82BFD209}"/>
                </a:ext>
              </a:extLst>
            </p:cNvPr>
            <p:cNvSpPr txBox="1"/>
            <p:nvPr/>
          </p:nvSpPr>
          <p:spPr>
            <a:xfrm>
              <a:off x="217997" y="271145"/>
              <a:ext cx="5984661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Uses a backbone cable.</a:t>
              </a:r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834937C6-7181-ED87-9999-669030365FDF}"/>
              </a:ext>
            </a:extLst>
          </p:cNvPr>
          <p:cNvGrpSpPr/>
          <p:nvPr/>
        </p:nvGrpSpPr>
        <p:grpSpPr>
          <a:xfrm>
            <a:off x="12443809" y="5880100"/>
            <a:ext cx="4815491" cy="952500"/>
            <a:chOff x="0" y="0"/>
            <a:chExt cx="6420654" cy="1270000"/>
          </a:xfrm>
        </p:grpSpPr>
        <p:grpSp>
          <p:nvGrpSpPr>
            <p:cNvPr id="26" name="Group 26">
              <a:extLst>
                <a:ext uri="{FF2B5EF4-FFF2-40B4-BE49-F238E27FC236}">
                  <a16:creationId xmlns:a16="http://schemas.microsoft.com/office/drawing/2014/main" id="{8AE9250F-4D2E-F88E-8347-8032A838829F}"/>
                </a:ext>
              </a:extLst>
            </p:cNvPr>
            <p:cNvGrpSpPr/>
            <p:nvPr/>
          </p:nvGrpSpPr>
          <p:grpSpPr>
            <a:xfrm>
              <a:off x="0" y="0"/>
              <a:ext cx="6420654" cy="1270000"/>
              <a:chOff x="0" y="0"/>
              <a:chExt cx="1268277" cy="250864"/>
            </a:xfrm>
          </p:grpSpPr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755AFDB9-8D2E-4121-D954-BFAC77DCE074}"/>
                  </a:ext>
                </a:extLst>
              </p:cNvPr>
              <p:cNvSpPr/>
              <p:nvPr/>
            </p:nvSpPr>
            <p:spPr>
              <a:xfrm>
                <a:off x="0" y="0"/>
                <a:ext cx="126827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268277" h="250864">
                    <a:moveTo>
                      <a:pt x="0" y="0"/>
                    </a:moveTo>
                    <a:lnTo>
                      <a:pt x="1268277" y="0"/>
                    </a:lnTo>
                    <a:lnTo>
                      <a:pt x="1268277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8" name="TextBox 28">
                <a:extLst>
                  <a:ext uri="{FF2B5EF4-FFF2-40B4-BE49-F238E27FC236}">
                    <a16:creationId xmlns:a16="http://schemas.microsoft.com/office/drawing/2014/main" id="{8E6F3D37-CA13-A9EE-CFA4-01EFA4FE6CE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268277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8F66ABF8-15B6-56FC-4A2F-DCF15E44ADA6}"/>
                </a:ext>
              </a:extLst>
            </p:cNvPr>
            <p:cNvSpPr txBox="1"/>
            <p:nvPr/>
          </p:nvSpPr>
          <p:spPr>
            <a:xfrm>
              <a:off x="217997" y="271145"/>
              <a:ext cx="5984661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Cheap and easy to set up.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0FB5E076-4A5F-40CF-DA14-7E87A15E6026}"/>
              </a:ext>
            </a:extLst>
          </p:cNvPr>
          <p:cNvGrpSpPr/>
          <p:nvPr/>
        </p:nvGrpSpPr>
        <p:grpSpPr>
          <a:xfrm>
            <a:off x="12443809" y="7092950"/>
            <a:ext cx="4815491" cy="952500"/>
            <a:chOff x="0" y="0"/>
            <a:chExt cx="6420654" cy="1270000"/>
          </a:xfrm>
        </p:grpSpPr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0D3E7B1B-1967-1391-C209-A37104E95AA9}"/>
                </a:ext>
              </a:extLst>
            </p:cNvPr>
            <p:cNvGrpSpPr/>
            <p:nvPr/>
          </p:nvGrpSpPr>
          <p:grpSpPr>
            <a:xfrm>
              <a:off x="0" y="0"/>
              <a:ext cx="6420654" cy="1270000"/>
              <a:chOff x="0" y="0"/>
              <a:chExt cx="1268277" cy="250864"/>
            </a:xfrm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786C9469-5662-966A-A57B-F394933310D6}"/>
                  </a:ext>
                </a:extLst>
              </p:cNvPr>
              <p:cNvSpPr/>
              <p:nvPr/>
            </p:nvSpPr>
            <p:spPr>
              <a:xfrm>
                <a:off x="0" y="0"/>
                <a:ext cx="126827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268277" h="250864">
                    <a:moveTo>
                      <a:pt x="0" y="0"/>
                    </a:moveTo>
                    <a:lnTo>
                      <a:pt x="1268277" y="0"/>
                    </a:lnTo>
                    <a:lnTo>
                      <a:pt x="1268277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3" name="TextBox 33">
                <a:extLst>
                  <a:ext uri="{FF2B5EF4-FFF2-40B4-BE49-F238E27FC236}">
                    <a16:creationId xmlns:a16="http://schemas.microsoft.com/office/drawing/2014/main" id="{7FD20081-5123-1602-9624-131667378E8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268277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A5A223C1-69CE-89A6-634F-DC95069D4F17}"/>
                </a:ext>
              </a:extLst>
            </p:cNvPr>
            <p:cNvSpPr txBox="1"/>
            <p:nvPr/>
          </p:nvSpPr>
          <p:spPr>
            <a:xfrm>
              <a:off x="217997" y="271145"/>
              <a:ext cx="5984661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Not reliable at large scale.</a:t>
              </a:r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905E0E36-47C2-1B17-80E4-5ED3059C8DC7}"/>
              </a:ext>
            </a:extLst>
          </p:cNvPr>
          <p:cNvGrpSpPr/>
          <p:nvPr/>
        </p:nvGrpSpPr>
        <p:grpSpPr>
          <a:xfrm>
            <a:off x="12443809" y="1028700"/>
            <a:ext cx="4815491" cy="952500"/>
            <a:chOff x="0" y="0"/>
            <a:chExt cx="6420654" cy="1270000"/>
          </a:xfrm>
        </p:grpSpPr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86A06C4C-25BA-FF92-7A3C-D1F882C6C2C1}"/>
                </a:ext>
              </a:extLst>
            </p:cNvPr>
            <p:cNvGrpSpPr/>
            <p:nvPr/>
          </p:nvGrpSpPr>
          <p:grpSpPr>
            <a:xfrm>
              <a:off x="0" y="0"/>
              <a:ext cx="6420654" cy="1270000"/>
              <a:chOff x="0" y="0"/>
              <a:chExt cx="1268277" cy="250864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F8CE6FE6-F11A-9665-C5E6-8990D509939E}"/>
                  </a:ext>
                </a:extLst>
              </p:cNvPr>
              <p:cNvSpPr/>
              <p:nvPr/>
            </p:nvSpPr>
            <p:spPr>
              <a:xfrm>
                <a:off x="0" y="0"/>
                <a:ext cx="126827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268277" h="250864">
                    <a:moveTo>
                      <a:pt x="0" y="0"/>
                    </a:moveTo>
                    <a:lnTo>
                      <a:pt x="1268277" y="0"/>
                    </a:lnTo>
                    <a:lnTo>
                      <a:pt x="1268277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566A35FD-2337-C190-9736-8868EF029C2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268277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59D81388-F0CE-10DC-12EE-18F722B92C57}"/>
                </a:ext>
              </a:extLst>
            </p:cNvPr>
            <p:cNvSpPr txBox="1"/>
            <p:nvPr/>
          </p:nvSpPr>
          <p:spPr>
            <a:xfrm>
              <a:off x="217997" y="271145"/>
              <a:ext cx="5984661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Uses a </a:t>
              </a:r>
              <a:r>
                <a:rPr lang="en-US" sz="2799" dirty="0" err="1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centralised</a:t>
              </a:r>
              <a:r>
                <a:rPr lang="en-US" sz="2799" dirty="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 switch.</a:t>
              </a:r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F561B63D-4479-01B2-20B2-5961100B3938}"/>
              </a:ext>
            </a:extLst>
          </p:cNvPr>
          <p:cNvGrpSpPr/>
          <p:nvPr/>
        </p:nvGrpSpPr>
        <p:grpSpPr>
          <a:xfrm>
            <a:off x="12443809" y="2241550"/>
            <a:ext cx="4815491" cy="952500"/>
            <a:chOff x="0" y="0"/>
            <a:chExt cx="6420654" cy="1270000"/>
          </a:xfrm>
        </p:grpSpPr>
        <p:grpSp>
          <p:nvGrpSpPr>
            <p:cNvPr id="41" name="Group 41">
              <a:extLst>
                <a:ext uri="{FF2B5EF4-FFF2-40B4-BE49-F238E27FC236}">
                  <a16:creationId xmlns:a16="http://schemas.microsoft.com/office/drawing/2014/main" id="{D1D04223-A30B-7CAF-892C-011811855AFF}"/>
                </a:ext>
              </a:extLst>
            </p:cNvPr>
            <p:cNvGrpSpPr/>
            <p:nvPr/>
          </p:nvGrpSpPr>
          <p:grpSpPr>
            <a:xfrm>
              <a:off x="0" y="0"/>
              <a:ext cx="6420654" cy="1270000"/>
              <a:chOff x="0" y="0"/>
              <a:chExt cx="1268277" cy="250864"/>
            </a:xfrm>
          </p:grpSpPr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93EC3E0B-F3DC-0782-FD2D-6F4A3DC5FEE6}"/>
                  </a:ext>
                </a:extLst>
              </p:cNvPr>
              <p:cNvSpPr/>
              <p:nvPr/>
            </p:nvSpPr>
            <p:spPr>
              <a:xfrm>
                <a:off x="0" y="0"/>
                <a:ext cx="126827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268277" h="250864">
                    <a:moveTo>
                      <a:pt x="0" y="0"/>
                    </a:moveTo>
                    <a:lnTo>
                      <a:pt x="1268277" y="0"/>
                    </a:lnTo>
                    <a:lnTo>
                      <a:pt x="1268277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3" name="TextBox 43">
                <a:extLst>
                  <a:ext uri="{FF2B5EF4-FFF2-40B4-BE49-F238E27FC236}">
                    <a16:creationId xmlns:a16="http://schemas.microsoft.com/office/drawing/2014/main" id="{77C5525F-73E6-0068-F253-4460D8CB1FE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268277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4" name="TextBox 44">
              <a:extLst>
                <a:ext uri="{FF2B5EF4-FFF2-40B4-BE49-F238E27FC236}">
                  <a16:creationId xmlns:a16="http://schemas.microsoft.com/office/drawing/2014/main" id="{CEE4A33A-E0CE-E19D-2722-69D8B2467939}"/>
                </a:ext>
              </a:extLst>
            </p:cNvPr>
            <p:cNvSpPr txBox="1"/>
            <p:nvPr/>
          </p:nvSpPr>
          <p:spPr>
            <a:xfrm>
              <a:off x="217997" y="271145"/>
              <a:ext cx="5984661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Uses expensive equipment.</a:t>
              </a:r>
            </a:p>
          </p:txBody>
        </p:sp>
      </p:grpSp>
      <p:grpSp>
        <p:nvGrpSpPr>
          <p:cNvPr id="45" name="Group 45">
            <a:extLst>
              <a:ext uri="{FF2B5EF4-FFF2-40B4-BE49-F238E27FC236}">
                <a16:creationId xmlns:a16="http://schemas.microsoft.com/office/drawing/2014/main" id="{BCC07F66-543A-F111-1450-4929DAEFEAC7}"/>
              </a:ext>
            </a:extLst>
          </p:cNvPr>
          <p:cNvGrpSpPr/>
          <p:nvPr/>
        </p:nvGrpSpPr>
        <p:grpSpPr>
          <a:xfrm>
            <a:off x="12443809" y="4667250"/>
            <a:ext cx="4815491" cy="952500"/>
            <a:chOff x="0" y="0"/>
            <a:chExt cx="6420654" cy="1270000"/>
          </a:xfrm>
        </p:grpSpPr>
        <p:grpSp>
          <p:nvGrpSpPr>
            <p:cNvPr id="46" name="Group 46">
              <a:extLst>
                <a:ext uri="{FF2B5EF4-FFF2-40B4-BE49-F238E27FC236}">
                  <a16:creationId xmlns:a16="http://schemas.microsoft.com/office/drawing/2014/main" id="{75566B5D-679C-3B5B-DB13-4E839716C43D}"/>
                </a:ext>
              </a:extLst>
            </p:cNvPr>
            <p:cNvGrpSpPr/>
            <p:nvPr/>
          </p:nvGrpSpPr>
          <p:grpSpPr>
            <a:xfrm>
              <a:off x="0" y="0"/>
              <a:ext cx="6420654" cy="1270000"/>
              <a:chOff x="0" y="0"/>
              <a:chExt cx="1268277" cy="250864"/>
            </a:xfrm>
          </p:grpSpPr>
          <p:sp>
            <p:nvSpPr>
              <p:cNvPr id="47" name="Freeform 47">
                <a:extLst>
                  <a:ext uri="{FF2B5EF4-FFF2-40B4-BE49-F238E27FC236}">
                    <a16:creationId xmlns:a16="http://schemas.microsoft.com/office/drawing/2014/main" id="{EE7B793B-D9B4-19A7-FBC2-F0F8541B33F4}"/>
                  </a:ext>
                </a:extLst>
              </p:cNvPr>
              <p:cNvSpPr/>
              <p:nvPr/>
            </p:nvSpPr>
            <p:spPr>
              <a:xfrm>
                <a:off x="0" y="0"/>
                <a:ext cx="126827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268277" h="250864">
                    <a:moveTo>
                      <a:pt x="0" y="0"/>
                    </a:moveTo>
                    <a:lnTo>
                      <a:pt x="1268277" y="0"/>
                    </a:lnTo>
                    <a:lnTo>
                      <a:pt x="1268277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8" name="TextBox 48">
                <a:extLst>
                  <a:ext uri="{FF2B5EF4-FFF2-40B4-BE49-F238E27FC236}">
                    <a16:creationId xmlns:a16="http://schemas.microsoft.com/office/drawing/2014/main" id="{AFBD5C96-4F2E-C367-9F27-8DEA4CEC465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268277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9" name="TextBox 49">
              <a:extLst>
                <a:ext uri="{FF2B5EF4-FFF2-40B4-BE49-F238E27FC236}">
                  <a16:creationId xmlns:a16="http://schemas.microsoft.com/office/drawing/2014/main" id="{CA56855B-DCC2-5DE1-8181-4BCED6D8B4FF}"/>
                </a:ext>
              </a:extLst>
            </p:cNvPr>
            <p:cNvSpPr txBox="1"/>
            <p:nvPr/>
          </p:nvSpPr>
          <p:spPr>
            <a:xfrm>
              <a:off x="217997" y="271145"/>
              <a:ext cx="5984661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More reliable and efficient. </a:t>
              </a:r>
            </a:p>
          </p:txBody>
        </p:sp>
      </p:grpSp>
      <p:grpSp>
        <p:nvGrpSpPr>
          <p:cNvPr id="50" name="Group 50">
            <a:extLst>
              <a:ext uri="{FF2B5EF4-FFF2-40B4-BE49-F238E27FC236}">
                <a16:creationId xmlns:a16="http://schemas.microsoft.com/office/drawing/2014/main" id="{9CC3103F-C35A-B440-E4B9-48386D39AB62}"/>
              </a:ext>
            </a:extLst>
          </p:cNvPr>
          <p:cNvGrpSpPr/>
          <p:nvPr/>
        </p:nvGrpSpPr>
        <p:grpSpPr>
          <a:xfrm>
            <a:off x="12443809" y="8305800"/>
            <a:ext cx="4815491" cy="952500"/>
            <a:chOff x="0" y="0"/>
            <a:chExt cx="6420654" cy="1270000"/>
          </a:xfrm>
        </p:grpSpPr>
        <p:grpSp>
          <p:nvGrpSpPr>
            <p:cNvPr id="51" name="Group 51">
              <a:extLst>
                <a:ext uri="{FF2B5EF4-FFF2-40B4-BE49-F238E27FC236}">
                  <a16:creationId xmlns:a16="http://schemas.microsoft.com/office/drawing/2014/main" id="{0015751F-28E8-9964-5319-47D42430B41A}"/>
                </a:ext>
              </a:extLst>
            </p:cNvPr>
            <p:cNvGrpSpPr/>
            <p:nvPr/>
          </p:nvGrpSpPr>
          <p:grpSpPr>
            <a:xfrm>
              <a:off x="0" y="0"/>
              <a:ext cx="6420654" cy="1270000"/>
              <a:chOff x="0" y="0"/>
              <a:chExt cx="1268277" cy="250864"/>
            </a:xfrm>
          </p:grpSpPr>
          <p:sp>
            <p:nvSpPr>
              <p:cNvPr id="52" name="Freeform 52">
                <a:extLst>
                  <a:ext uri="{FF2B5EF4-FFF2-40B4-BE49-F238E27FC236}">
                    <a16:creationId xmlns:a16="http://schemas.microsoft.com/office/drawing/2014/main" id="{8C1C42F5-368F-2581-14A6-0D78CDA4DDC0}"/>
                  </a:ext>
                </a:extLst>
              </p:cNvPr>
              <p:cNvSpPr/>
              <p:nvPr/>
            </p:nvSpPr>
            <p:spPr>
              <a:xfrm>
                <a:off x="0" y="0"/>
                <a:ext cx="126827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268277" h="250864">
                    <a:moveTo>
                      <a:pt x="0" y="0"/>
                    </a:moveTo>
                    <a:lnTo>
                      <a:pt x="1268277" y="0"/>
                    </a:lnTo>
                    <a:lnTo>
                      <a:pt x="1268277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3" name="TextBox 53">
                <a:extLst>
                  <a:ext uri="{FF2B5EF4-FFF2-40B4-BE49-F238E27FC236}">
                    <a16:creationId xmlns:a16="http://schemas.microsoft.com/office/drawing/2014/main" id="{F26DFA48-D8CE-C56C-72EE-ED5417597B7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268277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4" name="TextBox 54">
              <a:extLst>
                <a:ext uri="{FF2B5EF4-FFF2-40B4-BE49-F238E27FC236}">
                  <a16:creationId xmlns:a16="http://schemas.microsoft.com/office/drawing/2014/main" id="{799B79C8-5F2A-D24A-1B32-01B031BA7D57}"/>
                </a:ext>
              </a:extLst>
            </p:cNvPr>
            <p:cNvSpPr txBox="1"/>
            <p:nvPr/>
          </p:nvSpPr>
          <p:spPr>
            <a:xfrm>
              <a:off x="217997" y="271145"/>
              <a:ext cx="5984661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Used for home networks.</a:t>
              </a: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ED4BB57E-ED7E-AF72-99EA-FC4BD51F8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9" b="5610"/>
          <a:stretch/>
        </p:blipFill>
        <p:spPr bwMode="auto">
          <a:xfrm>
            <a:off x="751695" y="2767769"/>
            <a:ext cx="3825871" cy="75215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7843CBE-1B61-8F08-EDDB-9633FEFCC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8" b="4418"/>
          <a:stretch/>
        </p:blipFill>
        <p:spPr bwMode="auto">
          <a:xfrm>
            <a:off x="7398344" y="2664069"/>
            <a:ext cx="3825871" cy="77069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67595349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60A84-42EC-F87C-6CD9-FBF0557A7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6E82244-27FA-7B31-45E7-CD3B68686369}"/>
              </a:ext>
            </a:extLst>
          </p:cNvPr>
          <p:cNvGrpSpPr/>
          <p:nvPr/>
        </p:nvGrpSpPr>
        <p:grpSpPr>
          <a:xfrm>
            <a:off x="461369" y="378554"/>
            <a:ext cx="10782300" cy="952500"/>
            <a:chOff x="0" y="0"/>
            <a:chExt cx="2839783" cy="250864"/>
          </a:xfrm>
          <a:solidFill>
            <a:schemeClr val="tx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3A8B518-48B4-7256-ABF8-5C696EE9316E}"/>
                </a:ext>
              </a:extLst>
            </p:cNvPr>
            <p:cNvSpPr/>
            <p:nvPr/>
          </p:nvSpPr>
          <p:spPr>
            <a:xfrm>
              <a:off x="0" y="0"/>
              <a:ext cx="2839783" cy="250864"/>
            </a:xfrm>
            <a:custGeom>
              <a:avLst/>
              <a:gdLst/>
              <a:ahLst/>
              <a:cxnLst/>
              <a:rect l="l" t="t" r="r" b="b"/>
              <a:pathLst>
                <a:path w="2839783" h="250864">
                  <a:moveTo>
                    <a:pt x="0" y="0"/>
                  </a:moveTo>
                  <a:lnTo>
                    <a:pt x="2839783" y="0"/>
                  </a:lnTo>
                  <a:lnTo>
                    <a:pt x="2839783" y="250864"/>
                  </a:lnTo>
                  <a:lnTo>
                    <a:pt x="0" y="250864"/>
                  </a:lnTo>
                  <a:close/>
                </a:path>
              </a:pathLst>
            </a:custGeom>
            <a:grpFill/>
            <a:ln w="47625" cap="sq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FD00825-CC29-545A-DDF0-FFC2C0062620}"/>
                </a:ext>
              </a:extLst>
            </p:cNvPr>
            <p:cNvSpPr txBox="1"/>
            <p:nvPr/>
          </p:nvSpPr>
          <p:spPr>
            <a:xfrm>
              <a:off x="0" y="-38100"/>
              <a:ext cx="2839783" cy="288964"/>
            </a:xfrm>
            <a:prstGeom prst="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53531658-194D-3087-9027-53A4EF43B92D}"/>
              </a:ext>
            </a:extLst>
          </p:cNvPr>
          <p:cNvSpPr txBox="1"/>
          <p:nvPr/>
        </p:nvSpPr>
        <p:spPr>
          <a:xfrm>
            <a:off x="1" y="616386"/>
            <a:ext cx="1122421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Tampilan</a:t>
            </a:r>
            <a:r>
              <a:rPr lang="en-US" sz="45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Software G-Net Track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846185A-8E98-C8BF-978C-566813F2D3D4}"/>
              </a:ext>
            </a:extLst>
          </p:cNvPr>
          <p:cNvGrpSpPr/>
          <p:nvPr/>
        </p:nvGrpSpPr>
        <p:grpSpPr>
          <a:xfrm>
            <a:off x="-277116" y="1854230"/>
            <a:ext cx="5238750" cy="952500"/>
            <a:chOff x="0" y="0"/>
            <a:chExt cx="1379753" cy="25086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03F9740-6114-282C-6ECD-12C98DEC1A27}"/>
                </a:ext>
              </a:extLst>
            </p:cNvPr>
            <p:cNvSpPr/>
            <p:nvPr/>
          </p:nvSpPr>
          <p:spPr>
            <a:xfrm>
              <a:off x="0" y="0"/>
              <a:ext cx="1379753" cy="250864"/>
            </a:xfrm>
            <a:custGeom>
              <a:avLst/>
              <a:gdLst/>
              <a:ahLst/>
              <a:cxnLst/>
              <a:rect l="l" t="t" r="r" b="b"/>
              <a:pathLst>
                <a:path w="1379753" h="250864">
                  <a:moveTo>
                    <a:pt x="0" y="0"/>
                  </a:moveTo>
                  <a:lnTo>
                    <a:pt x="1379753" y="0"/>
                  </a:lnTo>
                  <a:lnTo>
                    <a:pt x="1379753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4C5270"/>
            </a:solidFill>
            <a:ln w="47625" cap="sq">
              <a:solidFill>
                <a:srgbClr val="4C5270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9DF083F-98DB-2ED9-7ED0-C5F56F6B81E8}"/>
                </a:ext>
              </a:extLst>
            </p:cNvPr>
            <p:cNvSpPr txBox="1"/>
            <p:nvPr/>
          </p:nvSpPr>
          <p:spPr>
            <a:xfrm>
              <a:off x="0" y="-38100"/>
              <a:ext cx="1379753" cy="28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8440E7E1-2F30-DD30-DB71-11A35B578299}"/>
              </a:ext>
            </a:extLst>
          </p:cNvPr>
          <p:cNvGrpSpPr/>
          <p:nvPr/>
        </p:nvGrpSpPr>
        <p:grpSpPr>
          <a:xfrm>
            <a:off x="-836660" y="936339"/>
            <a:ext cx="6365152" cy="9350661"/>
            <a:chOff x="0" y="-38100"/>
            <a:chExt cx="1528096" cy="214555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F2E1FAE-F37B-FCA7-8C08-541136D23A5A}"/>
                </a:ext>
              </a:extLst>
            </p:cNvPr>
            <p:cNvSpPr/>
            <p:nvPr/>
          </p:nvSpPr>
          <p:spPr>
            <a:xfrm>
              <a:off x="148343" y="377606"/>
              <a:ext cx="1379753" cy="1729849"/>
            </a:xfrm>
            <a:custGeom>
              <a:avLst/>
              <a:gdLst/>
              <a:ahLst/>
              <a:cxnLst/>
              <a:rect l="l" t="t" r="r" b="b"/>
              <a:pathLst>
                <a:path w="1379753" h="1729849">
                  <a:moveTo>
                    <a:pt x="0" y="0"/>
                  </a:moveTo>
                  <a:lnTo>
                    <a:pt x="1379753" y="0"/>
                  </a:lnTo>
                  <a:lnTo>
                    <a:pt x="1379753" y="1729849"/>
                  </a:lnTo>
                  <a:lnTo>
                    <a:pt x="0" y="17298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C5270"/>
              </a:solidFill>
              <a:prstDash val="solid"/>
              <a:miter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09C40DF-C8D0-FEEB-B0BB-732DBE83605B}"/>
                </a:ext>
              </a:extLst>
            </p:cNvPr>
            <p:cNvSpPr txBox="1"/>
            <p:nvPr/>
          </p:nvSpPr>
          <p:spPr>
            <a:xfrm>
              <a:off x="0" y="-38100"/>
              <a:ext cx="1379753" cy="1767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871BDC28-C37D-19DD-DEF4-117AB25EE088}"/>
              </a:ext>
            </a:extLst>
          </p:cNvPr>
          <p:cNvSpPr txBox="1"/>
          <p:nvPr/>
        </p:nvSpPr>
        <p:spPr>
          <a:xfrm>
            <a:off x="-22698" y="2009057"/>
            <a:ext cx="459018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Tampilan</a:t>
            </a:r>
            <a:r>
              <a:rPr lang="en-US" sz="3600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Tab Cell</a:t>
            </a: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4A1388A5-41BF-7293-44F2-E5E485E2B7C0}"/>
              </a:ext>
            </a:extLst>
          </p:cNvPr>
          <p:cNvGrpSpPr/>
          <p:nvPr/>
        </p:nvGrpSpPr>
        <p:grpSpPr>
          <a:xfrm>
            <a:off x="12443809" y="3454400"/>
            <a:ext cx="4815491" cy="952500"/>
            <a:chOff x="0" y="0"/>
            <a:chExt cx="6420654" cy="1270000"/>
          </a:xfrm>
        </p:grpSpPr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7E68F85A-E44E-89C9-AD4D-D7EEA3580D6F}"/>
                </a:ext>
              </a:extLst>
            </p:cNvPr>
            <p:cNvGrpSpPr/>
            <p:nvPr/>
          </p:nvGrpSpPr>
          <p:grpSpPr>
            <a:xfrm>
              <a:off x="0" y="0"/>
              <a:ext cx="6420654" cy="1270000"/>
              <a:chOff x="0" y="0"/>
              <a:chExt cx="1268277" cy="250864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012FB861-740F-57E1-1290-CAACAE58BC59}"/>
                  </a:ext>
                </a:extLst>
              </p:cNvPr>
              <p:cNvSpPr/>
              <p:nvPr/>
            </p:nvSpPr>
            <p:spPr>
              <a:xfrm>
                <a:off x="0" y="0"/>
                <a:ext cx="126827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268277" h="250864">
                    <a:moveTo>
                      <a:pt x="0" y="0"/>
                    </a:moveTo>
                    <a:lnTo>
                      <a:pt x="1268277" y="0"/>
                    </a:lnTo>
                    <a:lnTo>
                      <a:pt x="1268277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C859A321-98FC-9705-13AF-29BD76CC5E3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268277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246C8032-1272-AE7C-6AC6-2DADECF606AD}"/>
                </a:ext>
              </a:extLst>
            </p:cNvPr>
            <p:cNvSpPr txBox="1"/>
            <p:nvPr/>
          </p:nvSpPr>
          <p:spPr>
            <a:xfrm>
              <a:off x="217997" y="271145"/>
              <a:ext cx="5984661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Uses a backbone cable.</a:t>
              </a:r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C755A679-AE82-C9AB-3685-A9B422350078}"/>
              </a:ext>
            </a:extLst>
          </p:cNvPr>
          <p:cNvGrpSpPr/>
          <p:nvPr/>
        </p:nvGrpSpPr>
        <p:grpSpPr>
          <a:xfrm>
            <a:off x="12443809" y="5880100"/>
            <a:ext cx="4815491" cy="952500"/>
            <a:chOff x="0" y="0"/>
            <a:chExt cx="6420654" cy="1270000"/>
          </a:xfrm>
        </p:grpSpPr>
        <p:grpSp>
          <p:nvGrpSpPr>
            <p:cNvPr id="26" name="Group 26">
              <a:extLst>
                <a:ext uri="{FF2B5EF4-FFF2-40B4-BE49-F238E27FC236}">
                  <a16:creationId xmlns:a16="http://schemas.microsoft.com/office/drawing/2014/main" id="{72963A36-2DCF-AE5D-3DAC-54AD459B214E}"/>
                </a:ext>
              </a:extLst>
            </p:cNvPr>
            <p:cNvGrpSpPr/>
            <p:nvPr/>
          </p:nvGrpSpPr>
          <p:grpSpPr>
            <a:xfrm>
              <a:off x="0" y="0"/>
              <a:ext cx="6420654" cy="1270000"/>
              <a:chOff x="0" y="0"/>
              <a:chExt cx="1268277" cy="250864"/>
            </a:xfrm>
          </p:grpSpPr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4160829C-5538-19FB-8054-EBB6080D2D3D}"/>
                  </a:ext>
                </a:extLst>
              </p:cNvPr>
              <p:cNvSpPr/>
              <p:nvPr/>
            </p:nvSpPr>
            <p:spPr>
              <a:xfrm>
                <a:off x="0" y="0"/>
                <a:ext cx="126827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268277" h="250864">
                    <a:moveTo>
                      <a:pt x="0" y="0"/>
                    </a:moveTo>
                    <a:lnTo>
                      <a:pt x="1268277" y="0"/>
                    </a:lnTo>
                    <a:lnTo>
                      <a:pt x="1268277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8" name="TextBox 28">
                <a:extLst>
                  <a:ext uri="{FF2B5EF4-FFF2-40B4-BE49-F238E27FC236}">
                    <a16:creationId xmlns:a16="http://schemas.microsoft.com/office/drawing/2014/main" id="{1D01990B-8694-FC50-F749-AACA9AA52F4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268277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47E53F3F-1C43-7EB6-0C4F-5F5372165A5E}"/>
                </a:ext>
              </a:extLst>
            </p:cNvPr>
            <p:cNvSpPr txBox="1"/>
            <p:nvPr/>
          </p:nvSpPr>
          <p:spPr>
            <a:xfrm>
              <a:off x="217997" y="271145"/>
              <a:ext cx="5984661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Cheap and easy to set up.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ADF78107-962B-732F-4745-F26AE42C4C8C}"/>
              </a:ext>
            </a:extLst>
          </p:cNvPr>
          <p:cNvGrpSpPr/>
          <p:nvPr/>
        </p:nvGrpSpPr>
        <p:grpSpPr>
          <a:xfrm>
            <a:off x="12443809" y="7092950"/>
            <a:ext cx="4815491" cy="952500"/>
            <a:chOff x="0" y="0"/>
            <a:chExt cx="6420654" cy="1270000"/>
          </a:xfrm>
        </p:grpSpPr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B324BBA4-6939-066F-0E05-B163EF6482E6}"/>
                </a:ext>
              </a:extLst>
            </p:cNvPr>
            <p:cNvGrpSpPr/>
            <p:nvPr/>
          </p:nvGrpSpPr>
          <p:grpSpPr>
            <a:xfrm>
              <a:off x="0" y="0"/>
              <a:ext cx="6420654" cy="1270000"/>
              <a:chOff x="0" y="0"/>
              <a:chExt cx="1268277" cy="250864"/>
            </a:xfrm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CC15488F-AC84-1FFF-140F-1A1BFACCFD4A}"/>
                  </a:ext>
                </a:extLst>
              </p:cNvPr>
              <p:cNvSpPr/>
              <p:nvPr/>
            </p:nvSpPr>
            <p:spPr>
              <a:xfrm>
                <a:off x="0" y="0"/>
                <a:ext cx="126827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268277" h="250864">
                    <a:moveTo>
                      <a:pt x="0" y="0"/>
                    </a:moveTo>
                    <a:lnTo>
                      <a:pt x="1268277" y="0"/>
                    </a:lnTo>
                    <a:lnTo>
                      <a:pt x="1268277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3" name="TextBox 33">
                <a:extLst>
                  <a:ext uri="{FF2B5EF4-FFF2-40B4-BE49-F238E27FC236}">
                    <a16:creationId xmlns:a16="http://schemas.microsoft.com/office/drawing/2014/main" id="{417BA0D6-E557-516B-BBF1-D943C725B13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268277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294E67ED-E4E8-89E1-95C1-B204B9DE7D73}"/>
                </a:ext>
              </a:extLst>
            </p:cNvPr>
            <p:cNvSpPr txBox="1"/>
            <p:nvPr/>
          </p:nvSpPr>
          <p:spPr>
            <a:xfrm>
              <a:off x="217997" y="271145"/>
              <a:ext cx="5984661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Not reliable at large scale.</a:t>
              </a:r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13B32A1F-C3CB-56AF-EFFF-BCB068F8E2BD}"/>
              </a:ext>
            </a:extLst>
          </p:cNvPr>
          <p:cNvGrpSpPr/>
          <p:nvPr/>
        </p:nvGrpSpPr>
        <p:grpSpPr>
          <a:xfrm>
            <a:off x="12443809" y="1028700"/>
            <a:ext cx="4815491" cy="952500"/>
            <a:chOff x="0" y="0"/>
            <a:chExt cx="6420654" cy="1270000"/>
          </a:xfrm>
        </p:grpSpPr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110F83F2-D5AC-C270-4CCF-8F2A94F12358}"/>
                </a:ext>
              </a:extLst>
            </p:cNvPr>
            <p:cNvGrpSpPr/>
            <p:nvPr/>
          </p:nvGrpSpPr>
          <p:grpSpPr>
            <a:xfrm>
              <a:off x="0" y="0"/>
              <a:ext cx="6420654" cy="1270000"/>
              <a:chOff x="0" y="0"/>
              <a:chExt cx="1268277" cy="250864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226B40AC-61A1-3ABA-0793-3EAE8A52BA74}"/>
                  </a:ext>
                </a:extLst>
              </p:cNvPr>
              <p:cNvSpPr/>
              <p:nvPr/>
            </p:nvSpPr>
            <p:spPr>
              <a:xfrm>
                <a:off x="0" y="0"/>
                <a:ext cx="126827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268277" h="250864">
                    <a:moveTo>
                      <a:pt x="0" y="0"/>
                    </a:moveTo>
                    <a:lnTo>
                      <a:pt x="1268277" y="0"/>
                    </a:lnTo>
                    <a:lnTo>
                      <a:pt x="1268277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825A02EC-FD47-6548-C1D7-7E9681C18C6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268277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7F92C7D6-3839-8991-6EFD-94268285850A}"/>
                </a:ext>
              </a:extLst>
            </p:cNvPr>
            <p:cNvSpPr txBox="1"/>
            <p:nvPr/>
          </p:nvSpPr>
          <p:spPr>
            <a:xfrm>
              <a:off x="217997" y="271145"/>
              <a:ext cx="5984661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Uses a </a:t>
              </a:r>
              <a:r>
                <a:rPr lang="en-US" sz="2799" dirty="0" err="1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centralised</a:t>
              </a:r>
              <a:r>
                <a:rPr lang="en-US" sz="2799" dirty="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 switch.</a:t>
              </a:r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684E0FF4-6C2B-9B45-CFFC-84D94FC0F0FA}"/>
              </a:ext>
            </a:extLst>
          </p:cNvPr>
          <p:cNvGrpSpPr/>
          <p:nvPr/>
        </p:nvGrpSpPr>
        <p:grpSpPr>
          <a:xfrm>
            <a:off x="12443809" y="2241550"/>
            <a:ext cx="4815491" cy="952500"/>
            <a:chOff x="0" y="0"/>
            <a:chExt cx="6420654" cy="1270000"/>
          </a:xfrm>
        </p:grpSpPr>
        <p:grpSp>
          <p:nvGrpSpPr>
            <p:cNvPr id="41" name="Group 41">
              <a:extLst>
                <a:ext uri="{FF2B5EF4-FFF2-40B4-BE49-F238E27FC236}">
                  <a16:creationId xmlns:a16="http://schemas.microsoft.com/office/drawing/2014/main" id="{3992A53A-A3B7-3D5C-110C-F6CE49BDA82B}"/>
                </a:ext>
              </a:extLst>
            </p:cNvPr>
            <p:cNvGrpSpPr/>
            <p:nvPr/>
          </p:nvGrpSpPr>
          <p:grpSpPr>
            <a:xfrm>
              <a:off x="0" y="0"/>
              <a:ext cx="6420654" cy="1270000"/>
              <a:chOff x="0" y="0"/>
              <a:chExt cx="1268277" cy="250864"/>
            </a:xfrm>
          </p:grpSpPr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0D6E2F83-39B8-E728-4022-023E022554A4}"/>
                  </a:ext>
                </a:extLst>
              </p:cNvPr>
              <p:cNvSpPr/>
              <p:nvPr/>
            </p:nvSpPr>
            <p:spPr>
              <a:xfrm>
                <a:off x="0" y="0"/>
                <a:ext cx="126827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268277" h="250864">
                    <a:moveTo>
                      <a:pt x="0" y="0"/>
                    </a:moveTo>
                    <a:lnTo>
                      <a:pt x="1268277" y="0"/>
                    </a:lnTo>
                    <a:lnTo>
                      <a:pt x="1268277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3" name="TextBox 43">
                <a:extLst>
                  <a:ext uri="{FF2B5EF4-FFF2-40B4-BE49-F238E27FC236}">
                    <a16:creationId xmlns:a16="http://schemas.microsoft.com/office/drawing/2014/main" id="{8E4EF96B-D6C5-0520-E3C0-4B38CD5993E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268277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4" name="TextBox 44">
              <a:extLst>
                <a:ext uri="{FF2B5EF4-FFF2-40B4-BE49-F238E27FC236}">
                  <a16:creationId xmlns:a16="http://schemas.microsoft.com/office/drawing/2014/main" id="{1AC2D31C-5494-4CA3-3CE4-8CCE4F533C61}"/>
                </a:ext>
              </a:extLst>
            </p:cNvPr>
            <p:cNvSpPr txBox="1"/>
            <p:nvPr/>
          </p:nvSpPr>
          <p:spPr>
            <a:xfrm>
              <a:off x="217997" y="271145"/>
              <a:ext cx="5984661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Uses expensive equipment.</a:t>
              </a:r>
            </a:p>
          </p:txBody>
        </p:sp>
      </p:grpSp>
      <p:grpSp>
        <p:nvGrpSpPr>
          <p:cNvPr id="45" name="Group 45">
            <a:extLst>
              <a:ext uri="{FF2B5EF4-FFF2-40B4-BE49-F238E27FC236}">
                <a16:creationId xmlns:a16="http://schemas.microsoft.com/office/drawing/2014/main" id="{F17D35FB-DAF1-1A8C-258B-779DF680855A}"/>
              </a:ext>
            </a:extLst>
          </p:cNvPr>
          <p:cNvGrpSpPr/>
          <p:nvPr/>
        </p:nvGrpSpPr>
        <p:grpSpPr>
          <a:xfrm>
            <a:off x="12443809" y="4667250"/>
            <a:ext cx="4815491" cy="952500"/>
            <a:chOff x="0" y="0"/>
            <a:chExt cx="6420654" cy="1270000"/>
          </a:xfrm>
        </p:grpSpPr>
        <p:grpSp>
          <p:nvGrpSpPr>
            <p:cNvPr id="46" name="Group 46">
              <a:extLst>
                <a:ext uri="{FF2B5EF4-FFF2-40B4-BE49-F238E27FC236}">
                  <a16:creationId xmlns:a16="http://schemas.microsoft.com/office/drawing/2014/main" id="{655C265B-63CE-6ED5-8170-68E6047DBDF6}"/>
                </a:ext>
              </a:extLst>
            </p:cNvPr>
            <p:cNvGrpSpPr/>
            <p:nvPr/>
          </p:nvGrpSpPr>
          <p:grpSpPr>
            <a:xfrm>
              <a:off x="0" y="0"/>
              <a:ext cx="6420654" cy="1270000"/>
              <a:chOff x="0" y="0"/>
              <a:chExt cx="1268277" cy="250864"/>
            </a:xfrm>
          </p:grpSpPr>
          <p:sp>
            <p:nvSpPr>
              <p:cNvPr id="47" name="Freeform 47">
                <a:extLst>
                  <a:ext uri="{FF2B5EF4-FFF2-40B4-BE49-F238E27FC236}">
                    <a16:creationId xmlns:a16="http://schemas.microsoft.com/office/drawing/2014/main" id="{4619C2AF-3AB6-2B98-5216-C09BFC72281D}"/>
                  </a:ext>
                </a:extLst>
              </p:cNvPr>
              <p:cNvSpPr/>
              <p:nvPr/>
            </p:nvSpPr>
            <p:spPr>
              <a:xfrm>
                <a:off x="0" y="0"/>
                <a:ext cx="126827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268277" h="250864">
                    <a:moveTo>
                      <a:pt x="0" y="0"/>
                    </a:moveTo>
                    <a:lnTo>
                      <a:pt x="1268277" y="0"/>
                    </a:lnTo>
                    <a:lnTo>
                      <a:pt x="1268277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8" name="TextBox 48">
                <a:extLst>
                  <a:ext uri="{FF2B5EF4-FFF2-40B4-BE49-F238E27FC236}">
                    <a16:creationId xmlns:a16="http://schemas.microsoft.com/office/drawing/2014/main" id="{A06DE02E-9722-43A3-060F-1070B8F9F9C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268277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9" name="TextBox 49">
              <a:extLst>
                <a:ext uri="{FF2B5EF4-FFF2-40B4-BE49-F238E27FC236}">
                  <a16:creationId xmlns:a16="http://schemas.microsoft.com/office/drawing/2014/main" id="{4721288D-171D-C560-1C55-B20AA1B198DB}"/>
                </a:ext>
              </a:extLst>
            </p:cNvPr>
            <p:cNvSpPr txBox="1"/>
            <p:nvPr/>
          </p:nvSpPr>
          <p:spPr>
            <a:xfrm>
              <a:off x="217997" y="271145"/>
              <a:ext cx="5984661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More reliable and efficient. </a:t>
              </a:r>
            </a:p>
          </p:txBody>
        </p:sp>
      </p:grpSp>
      <p:grpSp>
        <p:nvGrpSpPr>
          <p:cNvPr id="50" name="Group 50">
            <a:extLst>
              <a:ext uri="{FF2B5EF4-FFF2-40B4-BE49-F238E27FC236}">
                <a16:creationId xmlns:a16="http://schemas.microsoft.com/office/drawing/2014/main" id="{0CB0231C-0FCC-1D8B-4F8A-599BE5A86D47}"/>
              </a:ext>
            </a:extLst>
          </p:cNvPr>
          <p:cNvGrpSpPr/>
          <p:nvPr/>
        </p:nvGrpSpPr>
        <p:grpSpPr>
          <a:xfrm>
            <a:off x="12443809" y="8305800"/>
            <a:ext cx="4815491" cy="952500"/>
            <a:chOff x="0" y="0"/>
            <a:chExt cx="6420654" cy="1270000"/>
          </a:xfrm>
        </p:grpSpPr>
        <p:grpSp>
          <p:nvGrpSpPr>
            <p:cNvPr id="51" name="Group 51">
              <a:extLst>
                <a:ext uri="{FF2B5EF4-FFF2-40B4-BE49-F238E27FC236}">
                  <a16:creationId xmlns:a16="http://schemas.microsoft.com/office/drawing/2014/main" id="{3F6C1939-5E73-1BFF-0805-EA87E652D4AC}"/>
                </a:ext>
              </a:extLst>
            </p:cNvPr>
            <p:cNvGrpSpPr/>
            <p:nvPr/>
          </p:nvGrpSpPr>
          <p:grpSpPr>
            <a:xfrm>
              <a:off x="0" y="0"/>
              <a:ext cx="6420654" cy="1270000"/>
              <a:chOff x="0" y="0"/>
              <a:chExt cx="1268277" cy="250864"/>
            </a:xfrm>
          </p:grpSpPr>
          <p:sp>
            <p:nvSpPr>
              <p:cNvPr id="52" name="Freeform 52">
                <a:extLst>
                  <a:ext uri="{FF2B5EF4-FFF2-40B4-BE49-F238E27FC236}">
                    <a16:creationId xmlns:a16="http://schemas.microsoft.com/office/drawing/2014/main" id="{6426F659-E355-4E6E-43E7-81C0638FABB0}"/>
                  </a:ext>
                </a:extLst>
              </p:cNvPr>
              <p:cNvSpPr/>
              <p:nvPr/>
            </p:nvSpPr>
            <p:spPr>
              <a:xfrm>
                <a:off x="0" y="0"/>
                <a:ext cx="1268277" cy="250864"/>
              </a:xfrm>
              <a:custGeom>
                <a:avLst/>
                <a:gdLst/>
                <a:ahLst/>
                <a:cxnLst/>
                <a:rect l="l" t="t" r="r" b="b"/>
                <a:pathLst>
                  <a:path w="1268277" h="250864">
                    <a:moveTo>
                      <a:pt x="0" y="0"/>
                    </a:moveTo>
                    <a:lnTo>
                      <a:pt x="1268277" y="0"/>
                    </a:lnTo>
                    <a:lnTo>
                      <a:pt x="1268277" y="250864"/>
                    </a:lnTo>
                    <a:lnTo>
                      <a:pt x="0" y="250864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3" name="TextBox 53">
                <a:extLst>
                  <a:ext uri="{FF2B5EF4-FFF2-40B4-BE49-F238E27FC236}">
                    <a16:creationId xmlns:a16="http://schemas.microsoft.com/office/drawing/2014/main" id="{42CE9BF4-A63A-61FD-BEEA-18D71EBC828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268277" cy="2889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4" name="TextBox 54">
              <a:extLst>
                <a:ext uri="{FF2B5EF4-FFF2-40B4-BE49-F238E27FC236}">
                  <a16:creationId xmlns:a16="http://schemas.microsoft.com/office/drawing/2014/main" id="{0B9E6743-06AE-1AC9-907B-590AB330D18E}"/>
                </a:ext>
              </a:extLst>
            </p:cNvPr>
            <p:cNvSpPr txBox="1"/>
            <p:nvPr/>
          </p:nvSpPr>
          <p:spPr>
            <a:xfrm>
              <a:off x="217997" y="271145"/>
              <a:ext cx="5984661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Used for home networks.</a:t>
              </a: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92831037-8E17-910C-DAF2-233E4A8961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" b="4957"/>
          <a:stretch/>
        </p:blipFill>
        <p:spPr bwMode="auto">
          <a:xfrm>
            <a:off x="819607" y="2823821"/>
            <a:ext cx="3747879" cy="74949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06320646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00" y="1966232"/>
            <a:ext cx="17907000" cy="8030660"/>
            <a:chOff x="0" y="0"/>
            <a:chExt cx="2822222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22222" cy="2167467"/>
            </a:xfrm>
            <a:custGeom>
              <a:avLst/>
              <a:gdLst/>
              <a:ahLst/>
              <a:cxnLst/>
              <a:rect l="l" t="t" r="r" b="b"/>
              <a:pathLst>
                <a:path w="2822222" h="2167467">
                  <a:moveTo>
                    <a:pt x="0" y="0"/>
                  </a:moveTo>
                  <a:lnTo>
                    <a:pt x="2822222" y="0"/>
                  </a:lnTo>
                  <a:lnTo>
                    <a:pt x="282222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2222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7640" y="368884"/>
            <a:ext cx="6606607" cy="12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12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RSRP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8327" y="6646667"/>
            <a:ext cx="16840200" cy="3721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Reference Signal Received Power (RSRP) di area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pengujian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menunjukkan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variasi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cakupan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sinyal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signifikan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Terlihat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bahwa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sebagian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besar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area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memiliki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sinyal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kategori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Good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hingga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Fair (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kuning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oranye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sementara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beberapa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titik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menunjukkan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sinyal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Excellent (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hijau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).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Namun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terdapat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beberapa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area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sinyal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Fair (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oranye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menunjukkan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potensi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masalah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cakupan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jaringan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Hal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disebabkan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oleh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beberapa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faktor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seperti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adanya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interferensi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BTS lain,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hambatan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fisik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seperti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bangunan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menghalangi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propagasi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sinyal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ID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Quicksand"/>
              </a:rPr>
              <a:t>O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ptimasi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penyesuaian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antena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BTS,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tilt dan azimuth agar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cakupan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sinyal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merata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area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sinyal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lemah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peningkatan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power output BTS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memperluas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jangkauan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tanpa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interferensi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49F67F-FBE9-260F-DCA1-A18A25FC6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942" y="1138253"/>
            <a:ext cx="14673740" cy="5508414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13C482-BCFB-FAC2-4FD4-E60E9B63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4D52EE9-EE12-A4F2-E937-EF2DAADA345A}"/>
              </a:ext>
            </a:extLst>
          </p:cNvPr>
          <p:cNvGrpSpPr/>
          <p:nvPr/>
        </p:nvGrpSpPr>
        <p:grpSpPr>
          <a:xfrm>
            <a:off x="190500" y="6497052"/>
            <a:ext cx="17907000" cy="3853571"/>
            <a:chOff x="0" y="0"/>
            <a:chExt cx="2822222" cy="21674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A06CD54-905C-26DB-48C3-00FA61F3FE0E}"/>
                </a:ext>
              </a:extLst>
            </p:cNvPr>
            <p:cNvSpPr/>
            <p:nvPr/>
          </p:nvSpPr>
          <p:spPr>
            <a:xfrm>
              <a:off x="0" y="0"/>
              <a:ext cx="2822222" cy="2167467"/>
            </a:xfrm>
            <a:custGeom>
              <a:avLst/>
              <a:gdLst/>
              <a:ahLst/>
              <a:cxnLst/>
              <a:rect l="l" t="t" r="r" b="b"/>
              <a:pathLst>
                <a:path w="2822222" h="2167467">
                  <a:moveTo>
                    <a:pt x="0" y="0"/>
                  </a:moveTo>
                  <a:lnTo>
                    <a:pt x="2822222" y="0"/>
                  </a:lnTo>
                  <a:lnTo>
                    <a:pt x="282222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3D85C63-DFAC-7679-800E-EABC70BF7358}"/>
                </a:ext>
              </a:extLst>
            </p:cNvPr>
            <p:cNvSpPr txBox="1"/>
            <p:nvPr/>
          </p:nvSpPr>
          <p:spPr>
            <a:xfrm>
              <a:off x="0" y="-38100"/>
              <a:ext cx="282222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B6B71EA-2137-F75B-CF1E-AE775081A0D1}"/>
              </a:ext>
            </a:extLst>
          </p:cNvPr>
          <p:cNvSpPr txBox="1"/>
          <p:nvPr/>
        </p:nvSpPr>
        <p:spPr>
          <a:xfrm>
            <a:off x="13966129" y="327521"/>
            <a:ext cx="6606607" cy="12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12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RSRQ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D07666B-C14C-C5D5-0FF5-F59B6F851BBA}"/>
              </a:ext>
            </a:extLst>
          </p:cNvPr>
          <p:cNvSpPr txBox="1"/>
          <p:nvPr/>
        </p:nvSpPr>
        <p:spPr>
          <a:xfrm>
            <a:off x="285750" y="7322590"/>
            <a:ext cx="17716500" cy="2720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en-ID" sz="2000" dirty="0" err="1"/>
              <a:t>Berdasarkan</a:t>
            </a:r>
            <a:r>
              <a:rPr lang="en-ID" sz="2000" dirty="0"/>
              <a:t> </a:t>
            </a:r>
            <a:r>
              <a:rPr lang="en-ID" sz="2000" dirty="0" err="1"/>
              <a:t>hasil</a:t>
            </a:r>
            <a:r>
              <a:rPr lang="en-ID" sz="2000" dirty="0"/>
              <a:t> drive test pada </a:t>
            </a:r>
            <a:r>
              <a:rPr lang="en-ID" sz="2000" dirty="0" err="1"/>
              <a:t>gambar</a:t>
            </a:r>
            <a:r>
              <a:rPr lang="en-ID" sz="2000" dirty="0"/>
              <a:t>, </a:t>
            </a:r>
            <a:r>
              <a:rPr lang="en-ID" sz="2000" dirty="0" err="1"/>
              <a:t>kualitas</a:t>
            </a:r>
            <a:r>
              <a:rPr lang="en-ID" sz="2000" dirty="0"/>
              <a:t> </a:t>
            </a:r>
            <a:r>
              <a:rPr lang="en-ID" sz="2000" dirty="0" err="1"/>
              <a:t>sinyal</a:t>
            </a:r>
            <a:r>
              <a:rPr lang="en-ID" sz="2000" dirty="0"/>
              <a:t> </a:t>
            </a:r>
            <a:r>
              <a:rPr lang="en-ID" sz="2000" dirty="0" err="1"/>
              <a:t>jaringan</a:t>
            </a:r>
            <a:r>
              <a:rPr lang="en-ID" sz="2000" dirty="0"/>
              <a:t> </a:t>
            </a:r>
            <a:r>
              <a:rPr lang="en-ID" sz="2000" dirty="0" err="1"/>
              <a:t>seluler</a:t>
            </a:r>
            <a:r>
              <a:rPr lang="en-ID" sz="2000" dirty="0"/>
              <a:t> di area </a:t>
            </a:r>
            <a:r>
              <a:rPr lang="en-ID" sz="2000" dirty="0" err="1"/>
              <a:t>tersebut</a:t>
            </a:r>
            <a:r>
              <a:rPr lang="en-ID" sz="2000" dirty="0"/>
              <a:t> </a:t>
            </a:r>
            <a:r>
              <a:rPr lang="en-ID" sz="2000" dirty="0" err="1"/>
              <a:t>bervariasi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kategori</a:t>
            </a:r>
            <a:r>
              <a:rPr lang="en-ID" sz="2000" dirty="0"/>
              <a:t> EXCELLENT (</a:t>
            </a:r>
            <a:r>
              <a:rPr lang="en-ID" sz="2000" dirty="0" err="1"/>
              <a:t>biru</a:t>
            </a:r>
            <a:r>
              <a:rPr lang="en-ID" sz="2000" dirty="0"/>
              <a:t>) </a:t>
            </a:r>
            <a:r>
              <a:rPr lang="en-ID" sz="2000" dirty="0" err="1"/>
              <a:t>sebanyak</a:t>
            </a:r>
            <a:r>
              <a:rPr lang="en-ID" sz="2000" dirty="0"/>
              <a:t> 71 </a:t>
            </a:r>
            <a:r>
              <a:rPr lang="en-ID" sz="2000" dirty="0" err="1"/>
              <a:t>titik</a:t>
            </a:r>
            <a:r>
              <a:rPr lang="en-ID" sz="2000" dirty="0"/>
              <a:t>, GOOD (</a:t>
            </a:r>
            <a:r>
              <a:rPr lang="en-ID" sz="2000" dirty="0" err="1"/>
              <a:t>hijau</a:t>
            </a:r>
            <a:r>
              <a:rPr lang="en-ID" sz="2000" dirty="0"/>
              <a:t>) 88 </a:t>
            </a:r>
            <a:r>
              <a:rPr lang="en-ID" sz="2000" dirty="0" err="1"/>
              <a:t>titik</a:t>
            </a:r>
            <a:r>
              <a:rPr lang="en-ID" sz="2000" dirty="0"/>
              <a:t>, FAIR (</a:t>
            </a:r>
            <a:r>
              <a:rPr lang="en-ID" sz="2000" dirty="0" err="1"/>
              <a:t>kuning</a:t>
            </a:r>
            <a:r>
              <a:rPr lang="en-ID" sz="2000" dirty="0"/>
              <a:t>) 84 </a:t>
            </a:r>
            <a:r>
              <a:rPr lang="en-ID" sz="2000" dirty="0" err="1"/>
              <a:t>titik</a:t>
            </a:r>
            <a:r>
              <a:rPr lang="en-ID" sz="2000" dirty="0"/>
              <a:t>, dan POOR (</a:t>
            </a:r>
            <a:r>
              <a:rPr lang="en-ID" sz="2000" dirty="0" err="1"/>
              <a:t>merah</a:t>
            </a:r>
            <a:r>
              <a:rPr lang="en-ID" sz="2000" dirty="0"/>
              <a:t>) 103 </a:t>
            </a:r>
            <a:r>
              <a:rPr lang="en-ID" sz="2000" dirty="0" err="1"/>
              <a:t>titik</a:t>
            </a:r>
            <a:r>
              <a:rPr lang="en-ID" sz="2000" dirty="0"/>
              <a:t>. Dari total 346 </a:t>
            </a:r>
            <a:r>
              <a:rPr lang="en-ID" sz="2000" dirty="0" err="1"/>
              <a:t>titik</a:t>
            </a:r>
            <a:r>
              <a:rPr lang="en-ID" sz="2000" dirty="0"/>
              <a:t> </a:t>
            </a:r>
            <a:r>
              <a:rPr lang="en-ID" sz="2000" dirty="0" err="1"/>
              <a:t>pengukuran</a:t>
            </a:r>
            <a:r>
              <a:rPr lang="en-ID" sz="2000" dirty="0"/>
              <a:t>, </a:t>
            </a:r>
            <a:r>
              <a:rPr lang="en-ID" sz="2000" dirty="0" err="1"/>
              <a:t>sekitar</a:t>
            </a:r>
            <a:r>
              <a:rPr lang="en-ID" sz="2000" dirty="0"/>
              <a:t> 30% </a:t>
            </a:r>
            <a:r>
              <a:rPr lang="en-ID" sz="2000" dirty="0" err="1"/>
              <a:t>berada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kategori</a:t>
            </a:r>
            <a:r>
              <a:rPr lang="en-ID" sz="2000" dirty="0"/>
              <a:t> POOR, yang </a:t>
            </a:r>
            <a:r>
              <a:rPr lang="en-ID" sz="2000" dirty="0" err="1"/>
              <a:t>menunjukkan</a:t>
            </a:r>
            <a:r>
              <a:rPr lang="en-ID" sz="2000" dirty="0"/>
              <a:t> </a:t>
            </a:r>
            <a:r>
              <a:rPr lang="en-ID" sz="2000" dirty="0" err="1"/>
              <a:t>adanya</a:t>
            </a:r>
            <a:r>
              <a:rPr lang="en-ID" sz="2000" dirty="0"/>
              <a:t> </a:t>
            </a:r>
            <a:r>
              <a:rPr lang="en-ID" sz="2000" dirty="0" err="1"/>
              <a:t>masalah</a:t>
            </a:r>
            <a:r>
              <a:rPr lang="en-ID" sz="2000" dirty="0"/>
              <a:t> </a:t>
            </a:r>
            <a:r>
              <a:rPr lang="en-ID" sz="2000" dirty="0" err="1"/>
              <a:t>kualitas</a:t>
            </a:r>
            <a:r>
              <a:rPr lang="en-ID" sz="2000" dirty="0"/>
              <a:t> </a:t>
            </a:r>
            <a:r>
              <a:rPr lang="en-ID" sz="2000" dirty="0" err="1"/>
              <a:t>sinyal</a:t>
            </a:r>
            <a:r>
              <a:rPr lang="en-ID" sz="2000" dirty="0"/>
              <a:t> di </a:t>
            </a:r>
            <a:r>
              <a:rPr lang="en-ID" sz="2000" dirty="0" err="1"/>
              <a:t>beberapa</a:t>
            </a:r>
            <a:r>
              <a:rPr lang="en-ID" sz="2000" dirty="0"/>
              <a:t> wilayah. </a:t>
            </a:r>
            <a:r>
              <a:rPr lang="en-ID" sz="2000" dirty="0" err="1"/>
              <a:t>Penyebab</a:t>
            </a:r>
            <a:r>
              <a:rPr lang="en-ID" sz="2000" dirty="0"/>
              <a:t> </a:t>
            </a:r>
            <a:r>
              <a:rPr lang="en-ID" sz="2000" dirty="0" err="1"/>
              <a:t>utama</a:t>
            </a:r>
            <a:r>
              <a:rPr lang="en-ID" sz="2000" dirty="0"/>
              <a:t> </a:t>
            </a:r>
            <a:r>
              <a:rPr lang="en-ID" sz="2000" dirty="0" err="1"/>
              <a:t>degradasi</a:t>
            </a:r>
            <a:r>
              <a:rPr lang="en-ID" sz="2000" dirty="0"/>
              <a:t> </a:t>
            </a:r>
            <a:r>
              <a:rPr lang="en-ID" sz="2000" dirty="0" err="1"/>
              <a:t>sinyal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disebabkan</a:t>
            </a:r>
            <a:r>
              <a:rPr lang="en-ID" sz="2000" dirty="0"/>
              <a:t> oleh </a:t>
            </a:r>
            <a:r>
              <a:rPr lang="en-ID" sz="2000" dirty="0" err="1"/>
              <a:t>jarak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BTS yang </a:t>
            </a:r>
            <a:r>
              <a:rPr lang="en-ID" sz="2000" dirty="0" err="1"/>
              <a:t>terlalu</a:t>
            </a:r>
            <a:r>
              <a:rPr lang="en-ID" sz="2000" dirty="0"/>
              <a:t> </a:t>
            </a:r>
            <a:r>
              <a:rPr lang="en-ID" sz="2000" dirty="0" err="1"/>
              <a:t>jauh</a:t>
            </a:r>
            <a:r>
              <a:rPr lang="en-ID" sz="2000" dirty="0"/>
              <a:t>, </a:t>
            </a:r>
            <a:r>
              <a:rPr lang="en-ID" sz="2000" dirty="0" err="1"/>
              <a:t>hambatan</a:t>
            </a:r>
            <a:r>
              <a:rPr lang="en-ID" sz="2000" dirty="0"/>
              <a:t> </a:t>
            </a:r>
            <a:r>
              <a:rPr lang="en-ID" sz="2000" dirty="0" err="1"/>
              <a:t>fisik</a:t>
            </a:r>
            <a:r>
              <a:rPr lang="en-ID" sz="2000" dirty="0"/>
              <a:t> </a:t>
            </a:r>
            <a:r>
              <a:rPr lang="en-ID" sz="2000" dirty="0" err="1"/>
              <a:t>seperti</a:t>
            </a:r>
            <a:r>
              <a:rPr lang="en-ID" sz="2000" dirty="0"/>
              <a:t> </a:t>
            </a:r>
            <a:r>
              <a:rPr lang="en-ID" sz="2000" dirty="0" err="1"/>
              <a:t>bangunan</a:t>
            </a:r>
            <a:r>
              <a:rPr lang="en-ID" sz="2000" dirty="0"/>
              <a:t> dan </a:t>
            </a:r>
            <a:r>
              <a:rPr lang="en-ID" sz="2000" dirty="0" err="1"/>
              <a:t>pepohonan</a:t>
            </a:r>
            <a:r>
              <a:rPr lang="en-ID" sz="2000" dirty="0"/>
              <a:t>, </a:t>
            </a:r>
            <a:r>
              <a:rPr lang="en-ID" sz="2000" dirty="0" err="1"/>
              <a:t>interferensi</a:t>
            </a:r>
            <a:r>
              <a:rPr lang="en-ID" sz="2000" dirty="0"/>
              <a:t> </a:t>
            </a:r>
            <a:r>
              <a:rPr lang="en-ID" sz="2000" dirty="0" err="1"/>
              <a:t>antar</a:t>
            </a:r>
            <a:r>
              <a:rPr lang="en-ID" sz="2000" dirty="0"/>
              <a:t> </a:t>
            </a:r>
            <a:r>
              <a:rPr lang="en-ID" sz="2000" dirty="0" err="1"/>
              <a:t>sel</a:t>
            </a:r>
            <a:r>
              <a:rPr lang="en-ID" sz="2000" dirty="0"/>
              <a:t>, </a:t>
            </a:r>
            <a:r>
              <a:rPr lang="en-ID" sz="2000" dirty="0" err="1"/>
              <a:t>serta</a:t>
            </a:r>
            <a:r>
              <a:rPr lang="en-ID" sz="2000" dirty="0"/>
              <a:t> </a:t>
            </a:r>
            <a:r>
              <a:rPr lang="en-ID" sz="2000" dirty="0" err="1"/>
              <a:t>kapasitas</a:t>
            </a:r>
            <a:r>
              <a:rPr lang="en-ID" sz="2000" dirty="0"/>
              <a:t> BTS yang </a:t>
            </a:r>
            <a:r>
              <a:rPr lang="en-ID" sz="2000" dirty="0" err="1"/>
              <a:t>terlalu</a:t>
            </a:r>
            <a:r>
              <a:rPr lang="en-ID" sz="2000" dirty="0"/>
              <a:t> </a:t>
            </a:r>
            <a:r>
              <a:rPr lang="en-ID" sz="2000" dirty="0" err="1"/>
              <a:t>padat</a:t>
            </a:r>
            <a:r>
              <a:rPr lang="en-ID" sz="2000" dirty="0"/>
              <a:t>.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mengoptimalkan</a:t>
            </a:r>
            <a:r>
              <a:rPr lang="en-ID" sz="2000" dirty="0"/>
              <a:t> </a:t>
            </a:r>
            <a:r>
              <a:rPr lang="en-ID" sz="2000" dirty="0" err="1"/>
              <a:t>kualitas</a:t>
            </a:r>
            <a:r>
              <a:rPr lang="en-ID" sz="2000" dirty="0"/>
              <a:t> </a:t>
            </a:r>
            <a:r>
              <a:rPr lang="en-ID" sz="2000" dirty="0" err="1"/>
              <a:t>sinyal</a:t>
            </a:r>
            <a:r>
              <a:rPr lang="en-ID" sz="2000" dirty="0"/>
              <a:t>, </a:t>
            </a:r>
            <a:r>
              <a:rPr lang="en-ID" sz="2000" dirty="0" err="1"/>
              <a:t>beberapa</a:t>
            </a:r>
            <a:r>
              <a:rPr lang="en-ID" sz="2000" dirty="0"/>
              <a:t> strategi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diterapkan</a:t>
            </a:r>
            <a:r>
              <a:rPr lang="en-ID" sz="2000" dirty="0"/>
              <a:t>, </a:t>
            </a:r>
            <a:r>
              <a:rPr lang="en-ID" sz="2000" dirty="0" err="1"/>
              <a:t>seperti</a:t>
            </a:r>
            <a:r>
              <a:rPr lang="en-ID" sz="2000" dirty="0"/>
              <a:t> </a:t>
            </a:r>
            <a:r>
              <a:rPr lang="en-ID" sz="2000" dirty="0" err="1"/>
              <a:t>penyesuaian</a:t>
            </a:r>
            <a:r>
              <a:rPr lang="en-ID" sz="2000" dirty="0"/>
              <a:t> parameter </a:t>
            </a:r>
            <a:r>
              <a:rPr lang="en-ID" sz="2000" dirty="0" err="1"/>
              <a:t>jaringan</a:t>
            </a:r>
            <a:r>
              <a:rPr lang="en-ID" sz="2000" dirty="0"/>
              <a:t> (tuning power control, load balancing, dan </a:t>
            </a:r>
            <a:r>
              <a:rPr lang="en-ID" sz="2000" dirty="0" err="1"/>
              <a:t>optimasi</a:t>
            </a:r>
            <a:r>
              <a:rPr lang="en-ID" sz="2000" dirty="0"/>
              <a:t> handovers), </a:t>
            </a:r>
            <a:r>
              <a:rPr lang="en-ID" sz="2000" dirty="0" err="1"/>
              <a:t>penyesuaian</a:t>
            </a:r>
            <a:r>
              <a:rPr lang="en-ID" sz="2000" dirty="0"/>
              <a:t> </a:t>
            </a:r>
            <a:r>
              <a:rPr lang="en-ID" sz="2000" dirty="0" err="1"/>
              <a:t>arah</a:t>
            </a:r>
            <a:r>
              <a:rPr lang="en-ID" sz="2000" dirty="0"/>
              <a:t> dan </a:t>
            </a:r>
            <a:r>
              <a:rPr lang="en-ID" sz="2000" dirty="0" err="1"/>
              <a:t>kemiringan</a:t>
            </a:r>
            <a:r>
              <a:rPr lang="en-ID" sz="2000" dirty="0"/>
              <a:t> </a:t>
            </a:r>
            <a:r>
              <a:rPr lang="en-ID" sz="2000" dirty="0" err="1"/>
              <a:t>antena</a:t>
            </a:r>
            <a:r>
              <a:rPr lang="en-ID" sz="2000" dirty="0"/>
              <a:t>, </a:t>
            </a:r>
            <a:r>
              <a:rPr lang="en-ID" sz="2000" dirty="0" err="1"/>
              <a:t>serta</a:t>
            </a:r>
            <a:r>
              <a:rPr lang="en-ID" sz="2000" dirty="0"/>
              <a:t> </a:t>
            </a:r>
            <a:r>
              <a:rPr lang="en-ID" sz="2000" dirty="0" err="1"/>
              <a:t>penambahan</a:t>
            </a:r>
            <a:r>
              <a:rPr lang="en-ID" sz="2000" dirty="0"/>
              <a:t> </a:t>
            </a:r>
            <a:r>
              <a:rPr lang="en-ID" sz="2000" dirty="0" err="1"/>
              <a:t>infrastruktur</a:t>
            </a:r>
            <a:r>
              <a:rPr lang="en-ID" sz="2000" dirty="0"/>
              <a:t> </a:t>
            </a:r>
            <a:r>
              <a:rPr lang="en-ID" sz="2000" dirty="0" err="1"/>
              <a:t>seperti</a:t>
            </a:r>
            <a:r>
              <a:rPr lang="en-ID" sz="2000" dirty="0"/>
              <a:t> repeater </a:t>
            </a:r>
            <a:r>
              <a:rPr lang="en-ID" sz="2000" dirty="0" err="1"/>
              <a:t>atau</a:t>
            </a:r>
            <a:r>
              <a:rPr lang="en-ID" sz="2000" dirty="0"/>
              <a:t> small cell di area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sinyal</a:t>
            </a:r>
            <a:r>
              <a:rPr lang="en-ID" sz="2000" dirty="0"/>
              <a:t> </a:t>
            </a:r>
            <a:r>
              <a:rPr lang="en-ID" sz="2000" dirty="0" err="1"/>
              <a:t>buruk</a:t>
            </a:r>
            <a:r>
              <a:rPr lang="en-ID" sz="2000" dirty="0"/>
              <a:t>.</a:t>
            </a:r>
            <a:endParaRPr lang="en-US" sz="2000" dirty="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5C5E16-D9C3-A296-B5A5-27FFFEF9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41614"/>
            <a:ext cx="16230600" cy="60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81279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960833-F1CE-DDFE-5C9F-88C2C4B1B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F70AC9E-F8BE-F59D-CB65-2DEE9E2A1F64}"/>
              </a:ext>
            </a:extLst>
          </p:cNvPr>
          <p:cNvGrpSpPr/>
          <p:nvPr/>
        </p:nvGrpSpPr>
        <p:grpSpPr>
          <a:xfrm>
            <a:off x="33441" y="3215883"/>
            <a:ext cx="18102159" cy="7020047"/>
            <a:chOff x="0" y="0"/>
            <a:chExt cx="2822222" cy="21674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EF7BD31-0A51-FAAD-2148-86BCAF692EB1}"/>
                </a:ext>
              </a:extLst>
            </p:cNvPr>
            <p:cNvSpPr/>
            <p:nvPr/>
          </p:nvSpPr>
          <p:spPr>
            <a:xfrm>
              <a:off x="0" y="0"/>
              <a:ext cx="2822222" cy="2167467"/>
            </a:xfrm>
            <a:custGeom>
              <a:avLst/>
              <a:gdLst/>
              <a:ahLst/>
              <a:cxnLst/>
              <a:rect l="l" t="t" r="r" b="b"/>
              <a:pathLst>
                <a:path w="2822222" h="2167467">
                  <a:moveTo>
                    <a:pt x="0" y="0"/>
                  </a:moveTo>
                  <a:lnTo>
                    <a:pt x="2822222" y="0"/>
                  </a:lnTo>
                  <a:lnTo>
                    <a:pt x="282222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81B4BE-B0F0-4F7C-167D-D688BAE0F276}"/>
                </a:ext>
              </a:extLst>
            </p:cNvPr>
            <p:cNvSpPr txBox="1"/>
            <p:nvPr/>
          </p:nvSpPr>
          <p:spPr>
            <a:xfrm>
              <a:off x="0" y="-38100"/>
              <a:ext cx="282222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767670EB-5201-4929-0137-B12E5461760E}"/>
              </a:ext>
            </a:extLst>
          </p:cNvPr>
          <p:cNvSpPr txBox="1"/>
          <p:nvPr/>
        </p:nvSpPr>
        <p:spPr>
          <a:xfrm>
            <a:off x="14554200" y="430247"/>
            <a:ext cx="6606607" cy="12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12000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SINR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F385DED-6A35-8C04-5C9D-89E96D9DA3F4}"/>
              </a:ext>
            </a:extLst>
          </p:cNvPr>
          <p:cNvSpPr txBox="1"/>
          <p:nvPr/>
        </p:nvSpPr>
        <p:spPr>
          <a:xfrm>
            <a:off x="252386" y="7048500"/>
            <a:ext cx="17783228" cy="3721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SINR,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terlihat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sebagian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besar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area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berada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kategori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Fair (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kuning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dan Poor (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merah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titik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kategori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Good (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hijau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Area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SINR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rendah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(0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hingga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&lt; 13 dB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bahkan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&lt; 0 dB)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menandakan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adanya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interferensi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tinggi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sinyal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seluler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lain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noise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lingkungan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signifikan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yang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menyebabkan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penurunan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throughput data,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peningkatan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latensi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ketidakstabilan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jaringan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ID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Optimasi</a:t>
            </a:r>
            <a:r>
              <a:rPr lang="en-ID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penyesuaian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Physical Cell ID (PCI) agar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sinyal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BTS yang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berdekatan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saling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mengganggu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daya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pancar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BTS dan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mengatur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ulang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tilt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azimuth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antena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agar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distribusi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sinyal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optimal dan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terjadi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tumpang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tindih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menyebabkan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interferensi</a:t>
            </a:r>
            <a:endParaRPr lang="en-ID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ts val="4199"/>
              </a:lnSpc>
              <a:spcBef>
                <a:spcPct val="0"/>
              </a:spcBef>
            </a:pPr>
            <a:endParaRPr lang="en-ID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B5F5DB-7F94-0DED-ACFE-FBB368362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2" y="1424288"/>
            <a:ext cx="14878455" cy="562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92851"/>
      </p:ext>
    </p:extLst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857</Words>
  <Application>Microsoft Office PowerPoint</Application>
  <PresentationFormat>Custom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Arial</vt:lpstr>
      <vt:lpstr>Quicksand</vt:lpstr>
      <vt:lpstr>Fredoka</vt:lpstr>
      <vt:lpstr>Times New Roman</vt:lpstr>
      <vt:lpstr>Quicksand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Laras Itra Dini</dc:creator>
  <cp:lastModifiedBy>laras itra dini</cp:lastModifiedBy>
  <cp:revision>7</cp:revision>
  <dcterms:created xsi:type="dcterms:W3CDTF">2006-08-16T00:00:00Z</dcterms:created>
  <dcterms:modified xsi:type="dcterms:W3CDTF">2025-02-08T15:34:14Z</dcterms:modified>
  <dc:identifier>DAGeZXSBaA8</dc:identifier>
</cp:coreProperties>
</file>